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321" r:id="rId2"/>
    <p:sldId id="332" r:id="rId3"/>
    <p:sldId id="341" r:id="rId4"/>
    <p:sldId id="342" r:id="rId5"/>
    <p:sldId id="340" r:id="rId6"/>
    <p:sldId id="343" r:id="rId7"/>
    <p:sldId id="344" r:id="rId8"/>
    <p:sldId id="336" r:id="rId9"/>
    <p:sldId id="337" r:id="rId10"/>
    <p:sldId id="291" r:id="rId11"/>
    <p:sldId id="315" r:id="rId12"/>
    <p:sldId id="316" r:id="rId13"/>
    <p:sldId id="318" r:id="rId14"/>
    <p:sldId id="319" r:id="rId15"/>
    <p:sldId id="317" r:id="rId16"/>
    <p:sldId id="320" r:id="rId17"/>
    <p:sldId id="322" r:id="rId18"/>
    <p:sldId id="260" r:id="rId19"/>
    <p:sldId id="261" r:id="rId20"/>
    <p:sldId id="262" r:id="rId21"/>
    <p:sldId id="263" r:id="rId22"/>
    <p:sldId id="264" r:id="rId23"/>
    <p:sldId id="292" r:id="rId24"/>
    <p:sldId id="293" r:id="rId25"/>
    <p:sldId id="294" r:id="rId26"/>
    <p:sldId id="295" r:id="rId27"/>
    <p:sldId id="296" r:id="rId28"/>
    <p:sldId id="297" r:id="rId29"/>
    <p:sldId id="298" r:id="rId30"/>
    <p:sldId id="300" r:id="rId31"/>
    <p:sldId id="299" r:id="rId32"/>
    <p:sldId id="301" r:id="rId33"/>
    <p:sldId id="302" r:id="rId34"/>
    <p:sldId id="303" r:id="rId35"/>
    <p:sldId id="307" r:id="rId36"/>
    <p:sldId id="304" r:id="rId37"/>
    <p:sldId id="305" r:id="rId38"/>
    <p:sldId id="308" r:id="rId39"/>
    <p:sldId id="309" r:id="rId40"/>
    <p:sldId id="310" r:id="rId41"/>
    <p:sldId id="311" r:id="rId42"/>
    <p:sldId id="312" r:id="rId43"/>
    <p:sldId id="31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D5EB"/>
    <a:srgbClr val="FF8C00"/>
    <a:srgbClr val="A0522D"/>
    <a:srgbClr val="FCE1C9"/>
    <a:srgbClr val="00CCFF"/>
    <a:srgbClr val="33CC33"/>
    <a:srgbClr val="FFFF00"/>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25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0D9AF9-F61E-42A7-8E28-654FB008C2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A3A79B1-6EB1-433E-9BA3-87EC2AA41E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964313-F8D2-41B9-A604-5818F6DE0F42}" type="datetimeFigureOut">
              <a:rPr lang="en-US" smtClean="0"/>
              <a:t>2/1/2019</a:t>
            </a:fld>
            <a:endParaRPr lang="en-US"/>
          </a:p>
        </p:txBody>
      </p:sp>
      <p:sp>
        <p:nvSpPr>
          <p:cNvPr id="4" name="Footer Placeholder 3">
            <a:extLst>
              <a:ext uri="{FF2B5EF4-FFF2-40B4-BE49-F238E27FC236}">
                <a16:creationId xmlns:a16="http://schemas.microsoft.com/office/drawing/2014/main" id="{BBA8F59D-607E-45E2-AFAE-726A104BE7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C3DD05-CF26-49BF-8485-37351E9F20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27B63B-C413-41F6-8E67-087D7798DEAC}" type="slidenum">
              <a:rPr lang="en-US" smtClean="0"/>
              <a:t>‹#›</a:t>
            </a:fld>
            <a:endParaRPr lang="en-US"/>
          </a:p>
        </p:txBody>
      </p:sp>
    </p:spTree>
    <p:extLst>
      <p:ext uri="{BB962C8B-B14F-4D97-AF65-F5344CB8AC3E}">
        <p14:creationId xmlns:p14="http://schemas.microsoft.com/office/powerpoint/2010/main" val="42483882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CCE6D-4B26-4142-8204-801CAE4AE235}" type="datetimeFigureOut">
              <a:rPr lang="en-US" smtClean="0"/>
              <a:t>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54A130-58BD-4118-8830-A87EA52B4201}" type="slidenum">
              <a:rPr lang="en-US" smtClean="0"/>
              <a:t>‹#›</a:t>
            </a:fld>
            <a:endParaRPr lang="en-US"/>
          </a:p>
        </p:txBody>
      </p:sp>
    </p:spTree>
    <p:extLst>
      <p:ext uri="{BB962C8B-B14F-4D97-AF65-F5344CB8AC3E}">
        <p14:creationId xmlns:p14="http://schemas.microsoft.com/office/powerpoint/2010/main" val="815799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6D8F-1B5E-4794-BC53-107CF2BE2B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8BB85A-F4D5-45E8-A8D1-045318D06C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2FF07C-0BD6-4F60-92C2-F6987514E066}"/>
              </a:ext>
            </a:extLst>
          </p:cNvPr>
          <p:cNvSpPr>
            <a:spLocks noGrp="1"/>
          </p:cNvSpPr>
          <p:nvPr>
            <p:ph type="dt" sz="half" idx="10"/>
          </p:nvPr>
        </p:nvSpPr>
        <p:spPr/>
        <p:txBody>
          <a:bodyPr/>
          <a:lstStyle/>
          <a:p>
            <a:fld id="{BD4AF7D9-33C5-4DAC-A4C0-9BF8228C48E6}" type="datetimeFigureOut">
              <a:rPr lang="en-US" smtClean="0"/>
              <a:t>2/1/2019</a:t>
            </a:fld>
            <a:endParaRPr lang="en-US"/>
          </a:p>
        </p:txBody>
      </p:sp>
      <p:sp>
        <p:nvSpPr>
          <p:cNvPr id="5" name="Footer Placeholder 4">
            <a:extLst>
              <a:ext uri="{FF2B5EF4-FFF2-40B4-BE49-F238E27FC236}">
                <a16:creationId xmlns:a16="http://schemas.microsoft.com/office/drawing/2014/main" id="{2E9DCD58-DDCA-4128-AC94-D18592BA3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9AF9BC-D390-41CE-ACAC-B69A0C327433}"/>
              </a:ext>
            </a:extLst>
          </p:cNvPr>
          <p:cNvSpPr>
            <a:spLocks noGrp="1"/>
          </p:cNvSpPr>
          <p:nvPr>
            <p:ph type="sldNum" sz="quarter" idx="12"/>
          </p:nvPr>
        </p:nvSpPr>
        <p:spPr/>
        <p:txBody>
          <a:bodyPr/>
          <a:lstStyle/>
          <a:p>
            <a:fld id="{CC92AA87-36CC-4BF0-B888-B343F8421476}" type="slidenum">
              <a:rPr lang="en-US" smtClean="0"/>
              <a:t>‹#›</a:t>
            </a:fld>
            <a:endParaRPr lang="en-US"/>
          </a:p>
        </p:txBody>
      </p:sp>
    </p:spTree>
    <p:extLst>
      <p:ext uri="{BB962C8B-B14F-4D97-AF65-F5344CB8AC3E}">
        <p14:creationId xmlns:p14="http://schemas.microsoft.com/office/powerpoint/2010/main" val="521597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2E9B-0767-4DEA-A2D1-1072F616FA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74B141-412C-4E9E-8A6F-54BA6435E5E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DD407-CBC1-45AF-9963-CDEF607F1D7F}"/>
              </a:ext>
            </a:extLst>
          </p:cNvPr>
          <p:cNvSpPr>
            <a:spLocks noGrp="1"/>
          </p:cNvSpPr>
          <p:nvPr>
            <p:ph type="dt" sz="half" idx="10"/>
          </p:nvPr>
        </p:nvSpPr>
        <p:spPr/>
        <p:txBody>
          <a:bodyPr/>
          <a:lstStyle/>
          <a:p>
            <a:fld id="{BD4AF7D9-33C5-4DAC-A4C0-9BF8228C48E6}" type="datetimeFigureOut">
              <a:rPr lang="en-US" smtClean="0"/>
              <a:t>2/1/2019</a:t>
            </a:fld>
            <a:endParaRPr lang="en-US"/>
          </a:p>
        </p:txBody>
      </p:sp>
      <p:sp>
        <p:nvSpPr>
          <p:cNvPr id="5" name="Footer Placeholder 4">
            <a:extLst>
              <a:ext uri="{FF2B5EF4-FFF2-40B4-BE49-F238E27FC236}">
                <a16:creationId xmlns:a16="http://schemas.microsoft.com/office/drawing/2014/main" id="{C5A9F954-CB76-45BF-8BB5-D5E8619DCA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0B110-3665-4929-B8A0-7215EC0AF857}"/>
              </a:ext>
            </a:extLst>
          </p:cNvPr>
          <p:cNvSpPr>
            <a:spLocks noGrp="1"/>
          </p:cNvSpPr>
          <p:nvPr>
            <p:ph type="sldNum" sz="quarter" idx="12"/>
          </p:nvPr>
        </p:nvSpPr>
        <p:spPr/>
        <p:txBody>
          <a:bodyPr/>
          <a:lstStyle/>
          <a:p>
            <a:fld id="{CC92AA87-36CC-4BF0-B888-B343F8421476}" type="slidenum">
              <a:rPr lang="en-US" smtClean="0"/>
              <a:t>‹#›</a:t>
            </a:fld>
            <a:endParaRPr lang="en-US"/>
          </a:p>
        </p:txBody>
      </p:sp>
    </p:spTree>
    <p:extLst>
      <p:ext uri="{BB962C8B-B14F-4D97-AF65-F5344CB8AC3E}">
        <p14:creationId xmlns:p14="http://schemas.microsoft.com/office/powerpoint/2010/main" val="1962897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26D202-7CD8-4072-8178-C2973A11E5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FD13E5-D9EE-47DB-B7D1-7C6A8D6D1B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A49F09-FC5D-4634-A8C3-60CFD3EDD944}"/>
              </a:ext>
            </a:extLst>
          </p:cNvPr>
          <p:cNvSpPr>
            <a:spLocks noGrp="1"/>
          </p:cNvSpPr>
          <p:nvPr>
            <p:ph type="dt" sz="half" idx="10"/>
          </p:nvPr>
        </p:nvSpPr>
        <p:spPr/>
        <p:txBody>
          <a:bodyPr/>
          <a:lstStyle/>
          <a:p>
            <a:fld id="{BD4AF7D9-33C5-4DAC-A4C0-9BF8228C48E6}" type="datetimeFigureOut">
              <a:rPr lang="en-US" smtClean="0"/>
              <a:t>2/1/2019</a:t>
            </a:fld>
            <a:endParaRPr lang="en-US"/>
          </a:p>
        </p:txBody>
      </p:sp>
      <p:sp>
        <p:nvSpPr>
          <p:cNvPr id="5" name="Footer Placeholder 4">
            <a:extLst>
              <a:ext uri="{FF2B5EF4-FFF2-40B4-BE49-F238E27FC236}">
                <a16:creationId xmlns:a16="http://schemas.microsoft.com/office/drawing/2014/main" id="{2378E550-7C7C-4A64-91CD-405539AD3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B8012-D948-4CC5-ABCE-C2E0125410A7}"/>
              </a:ext>
            </a:extLst>
          </p:cNvPr>
          <p:cNvSpPr>
            <a:spLocks noGrp="1"/>
          </p:cNvSpPr>
          <p:nvPr>
            <p:ph type="sldNum" sz="quarter" idx="12"/>
          </p:nvPr>
        </p:nvSpPr>
        <p:spPr/>
        <p:txBody>
          <a:bodyPr/>
          <a:lstStyle/>
          <a:p>
            <a:fld id="{CC92AA87-36CC-4BF0-B888-B343F8421476}" type="slidenum">
              <a:rPr lang="en-US" smtClean="0"/>
              <a:t>‹#›</a:t>
            </a:fld>
            <a:endParaRPr lang="en-US"/>
          </a:p>
        </p:txBody>
      </p:sp>
    </p:spTree>
    <p:extLst>
      <p:ext uri="{BB962C8B-B14F-4D97-AF65-F5344CB8AC3E}">
        <p14:creationId xmlns:p14="http://schemas.microsoft.com/office/powerpoint/2010/main" val="260524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5102-EEA5-4D85-A24E-B33222DED4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72817F-7776-466E-8048-CF04DABB04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A30E6-375C-473C-8685-DAD094200F03}"/>
              </a:ext>
            </a:extLst>
          </p:cNvPr>
          <p:cNvSpPr>
            <a:spLocks noGrp="1"/>
          </p:cNvSpPr>
          <p:nvPr>
            <p:ph type="dt" sz="half" idx="10"/>
          </p:nvPr>
        </p:nvSpPr>
        <p:spPr/>
        <p:txBody>
          <a:bodyPr/>
          <a:lstStyle/>
          <a:p>
            <a:fld id="{BD4AF7D9-33C5-4DAC-A4C0-9BF8228C48E6}" type="datetimeFigureOut">
              <a:rPr lang="en-US" smtClean="0"/>
              <a:t>2/1/2019</a:t>
            </a:fld>
            <a:endParaRPr lang="en-US"/>
          </a:p>
        </p:txBody>
      </p:sp>
      <p:sp>
        <p:nvSpPr>
          <p:cNvPr id="5" name="Footer Placeholder 4">
            <a:extLst>
              <a:ext uri="{FF2B5EF4-FFF2-40B4-BE49-F238E27FC236}">
                <a16:creationId xmlns:a16="http://schemas.microsoft.com/office/drawing/2014/main" id="{9AE2F588-3637-407D-8B09-6F555A213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71CF3-BAE7-4183-B05A-68ACEC6C1DF5}"/>
              </a:ext>
            </a:extLst>
          </p:cNvPr>
          <p:cNvSpPr>
            <a:spLocks noGrp="1"/>
          </p:cNvSpPr>
          <p:nvPr>
            <p:ph type="sldNum" sz="quarter" idx="12"/>
          </p:nvPr>
        </p:nvSpPr>
        <p:spPr/>
        <p:txBody>
          <a:bodyPr/>
          <a:lstStyle/>
          <a:p>
            <a:fld id="{CC92AA87-36CC-4BF0-B888-B343F8421476}" type="slidenum">
              <a:rPr lang="en-US" smtClean="0"/>
              <a:t>‹#›</a:t>
            </a:fld>
            <a:endParaRPr lang="en-US"/>
          </a:p>
        </p:txBody>
      </p:sp>
    </p:spTree>
    <p:extLst>
      <p:ext uri="{BB962C8B-B14F-4D97-AF65-F5344CB8AC3E}">
        <p14:creationId xmlns:p14="http://schemas.microsoft.com/office/powerpoint/2010/main" val="3891276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DA2B-C801-4BF2-BE37-95B7C8E11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84EA77-1339-49FF-9070-F4BE9F3809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BA7F20-6A7C-45E0-9F5C-CEB1D8E467B2}"/>
              </a:ext>
            </a:extLst>
          </p:cNvPr>
          <p:cNvSpPr>
            <a:spLocks noGrp="1"/>
          </p:cNvSpPr>
          <p:nvPr>
            <p:ph type="dt" sz="half" idx="10"/>
          </p:nvPr>
        </p:nvSpPr>
        <p:spPr/>
        <p:txBody>
          <a:bodyPr/>
          <a:lstStyle/>
          <a:p>
            <a:fld id="{BD4AF7D9-33C5-4DAC-A4C0-9BF8228C48E6}" type="datetimeFigureOut">
              <a:rPr lang="en-US" smtClean="0"/>
              <a:t>2/1/2019</a:t>
            </a:fld>
            <a:endParaRPr lang="en-US"/>
          </a:p>
        </p:txBody>
      </p:sp>
      <p:sp>
        <p:nvSpPr>
          <p:cNvPr id="5" name="Footer Placeholder 4">
            <a:extLst>
              <a:ext uri="{FF2B5EF4-FFF2-40B4-BE49-F238E27FC236}">
                <a16:creationId xmlns:a16="http://schemas.microsoft.com/office/drawing/2014/main" id="{04FCF386-B22E-4F00-9DE9-50790850A3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4B2483-DCC7-4AC4-8900-A08AFEDF33EE}"/>
              </a:ext>
            </a:extLst>
          </p:cNvPr>
          <p:cNvSpPr>
            <a:spLocks noGrp="1"/>
          </p:cNvSpPr>
          <p:nvPr>
            <p:ph type="sldNum" sz="quarter" idx="12"/>
          </p:nvPr>
        </p:nvSpPr>
        <p:spPr/>
        <p:txBody>
          <a:bodyPr/>
          <a:lstStyle/>
          <a:p>
            <a:fld id="{CC92AA87-36CC-4BF0-B888-B343F8421476}" type="slidenum">
              <a:rPr lang="en-US" smtClean="0"/>
              <a:t>‹#›</a:t>
            </a:fld>
            <a:endParaRPr lang="en-US"/>
          </a:p>
        </p:txBody>
      </p:sp>
    </p:spTree>
    <p:extLst>
      <p:ext uri="{BB962C8B-B14F-4D97-AF65-F5344CB8AC3E}">
        <p14:creationId xmlns:p14="http://schemas.microsoft.com/office/powerpoint/2010/main" val="3301438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D665-B934-40F4-A120-B6C8403586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037D7-803B-4851-844A-D79CB06AE10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357173-B85A-4DF3-9871-C0D8C8E3B0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ED7272-6D8F-473B-8759-1113A645A5A7}"/>
              </a:ext>
            </a:extLst>
          </p:cNvPr>
          <p:cNvSpPr>
            <a:spLocks noGrp="1"/>
          </p:cNvSpPr>
          <p:nvPr>
            <p:ph type="dt" sz="half" idx="10"/>
          </p:nvPr>
        </p:nvSpPr>
        <p:spPr/>
        <p:txBody>
          <a:bodyPr/>
          <a:lstStyle/>
          <a:p>
            <a:fld id="{BD4AF7D9-33C5-4DAC-A4C0-9BF8228C48E6}" type="datetimeFigureOut">
              <a:rPr lang="en-US" smtClean="0"/>
              <a:t>2/1/2019</a:t>
            </a:fld>
            <a:endParaRPr lang="en-US"/>
          </a:p>
        </p:txBody>
      </p:sp>
      <p:sp>
        <p:nvSpPr>
          <p:cNvPr id="6" name="Footer Placeholder 5">
            <a:extLst>
              <a:ext uri="{FF2B5EF4-FFF2-40B4-BE49-F238E27FC236}">
                <a16:creationId xmlns:a16="http://schemas.microsoft.com/office/drawing/2014/main" id="{1E56372B-5C16-427B-B8E5-3964FBC9C4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951F86-C601-4631-98F8-0DADCE47809F}"/>
              </a:ext>
            </a:extLst>
          </p:cNvPr>
          <p:cNvSpPr>
            <a:spLocks noGrp="1"/>
          </p:cNvSpPr>
          <p:nvPr>
            <p:ph type="sldNum" sz="quarter" idx="12"/>
          </p:nvPr>
        </p:nvSpPr>
        <p:spPr/>
        <p:txBody>
          <a:bodyPr/>
          <a:lstStyle/>
          <a:p>
            <a:fld id="{CC92AA87-36CC-4BF0-B888-B343F8421476}" type="slidenum">
              <a:rPr lang="en-US" smtClean="0"/>
              <a:t>‹#›</a:t>
            </a:fld>
            <a:endParaRPr lang="en-US"/>
          </a:p>
        </p:txBody>
      </p:sp>
    </p:spTree>
    <p:extLst>
      <p:ext uri="{BB962C8B-B14F-4D97-AF65-F5344CB8AC3E}">
        <p14:creationId xmlns:p14="http://schemas.microsoft.com/office/powerpoint/2010/main" val="2097015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D504-3986-4D3A-8855-745989B451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5E6F26-6B8D-4D2C-B2F2-391576F0C8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EFBF2C-91B4-42D5-873F-F6D71B5A856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F7EFE4-0D15-47B5-8704-3659EC5EC2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5A24B7F-D662-4354-8E6D-CF7D3A455D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0C88B1-4D3D-48FE-A76F-6A00CD8FE9B0}"/>
              </a:ext>
            </a:extLst>
          </p:cNvPr>
          <p:cNvSpPr>
            <a:spLocks noGrp="1"/>
          </p:cNvSpPr>
          <p:nvPr>
            <p:ph type="dt" sz="half" idx="10"/>
          </p:nvPr>
        </p:nvSpPr>
        <p:spPr/>
        <p:txBody>
          <a:bodyPr/>
          <a:lstStyle/>
          <a:p>
            <a:fld id="{BD4AF7D9-33C5-4DAC-A4C0-9BF8228C48E6}" type="datetimeFigureOut">
              <a:rPr lang="en-US" smtClean="0"/>
              <a:t>2/1/2019</a:t>
            </a:fld>
            <a:endParaRPr lang="en-US"/>
          </a:p>
        </p:txBody>
      </p:sp>
      <p:sp>
        <p:nvSpPr>
          <p:cNvPr id="8" name="Footer Placeholder 7">
            <a:extLst>
              <a:ext uri="{FF2B5EF4-FFF2-40B4-BE49-F238E27FC236}">
                <a16:creationId xmlns:a16="http://schemas.microsoft.com/office/drawing/2014/main" id="{93671B63-9B70-4B75-9B98-DCC1AFA202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52F58D-E158-44FE-BF6A-0423A3E0F2E3}"/>
              </a:ext>
            </a:extLst>
          </p:cNvPr>
          <p:cNvSpPr>
            <a:spLocks noGrp="1"/>
          </p:cNvSpPr>
          <p:nvPr>
            <p:ph type="sldNum" sz="quarter" idx="12"/>
          </p:nvPr>
        </p:nvSpPr>
        <p:spPr/>
        <p:txBody>
          <a:bodyPr/>
          <a:lstStyle/>
          <a:p>
            <a:fld id="{CC92AA87-36CC-4BF0-B888-B343F8421476}" type="slidenum">
              <a:rPr lang="en-US" smtClean="0"/>
              <a:t>‹#›</a:t>
            </a:fld>
            <a:endParaRPr lang="en-US"/>
          </a:p>
        </p:txBody>
      </p:sp>
    </p:spTree>
    <p:extLst>
      <p:ext uri="{BB962C8B-B14F-4D97-AF65-F5344CB8AC3E}">
        <p14:creationId xmlns:p14="http://schemas.microsoft.com/office/powerpoint/2010/main" val="387226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C20FF-3B42-4916-8D07-E97EAED9D0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17C67-4331-46B1-B718-9C5D6F5C74CC}"/>
              </a:ext>
            </a:extLst>
          </p:cNvPr>
          <p:cNvSpPr>
            <a:spLocks noGrp="1"/>
          </p:cNvSpPr>
          <p:nvPr>
            <p:ph type="dt" sz="half" idx="10"/>
          </p:nvPr>
        </p:nvSpPr>
        <p:spPr/>
        <p:txBody>
          <a:bodyPr/>
          <a:lstStyle/>
          <a:p>
            <a:fld id="{BD4AF7D9-33C5-4DAC-A4C0-9BF8228C48E6}" type="datetimeFigureOut">
              <a:rPr lang="en-US" smtClean="0"/>
              <a:t>2/1/2019</a:t>
            </a:fld>
            <a:endParaRPr lang="en-US"/>
          </a:p>
        </p:txBody>
      </p:sp>
      <p:sp>
        <p:nvSpPr>
          <p:cNvPr id="4" name="Footer Placeholder 3">
            <a:extLst>
              <a:ext uri="{FF2B5EF4-FFF2-40B4-BE49-F238E27FC236}">
                <a16:creationId xmlns:a16="http://schemas.microsoft.com/office/drawing/2014/main" id="{1F8C08A8-75E2-474A-962D-CAD78BD3C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C0D656-DFCD-4B7B-B8FC-5FF7B02C969B}"/>
              </a:ext>
            </a:extLst>
          </p:cNvPr>
          <p:cNvSpPr>
            <a:spLocks noGrp="1"/>
          </p:cNvSpPr>
          <p:nvPr>
            <p:ph type="sldNum" sz="quarter" idx="12"/>
          </p:nvPr>
        </p:nvSpPr>
        <p:spPr/>
        <p:txBody>
          <a:bodyPr/>
          <a:lstStyle/>
          <a:p>
            <a:fld id="{CC92AA87-36CC-4BF0-B888-B343F8421476}" type="slidenum">
              <a:rPr lang="en-US" smtClean="0"/>
              <a:t>‹#›</a:t>
            </a:fld>
            <a:endParaRPr lang="en-US"/>
          </a:p>
        </p:txBody>
      </p:sp>
    </p:spTree>
    <p:extLst>
      <p:ext uri="{BB962C8B-B14F-4D97-AF65-F5344CB8AC3E}">
        <p14:creationId xmlns:p14="http://schemas.microsoft.com/office/powerpoint/2010/main" val="2168434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F8B064-9C4E-4E73-B5AD-F91434B8DC75}"/>
              </a:ext>
            </a:extLst>
          </p:cNvPr>
          <p:cNvSpPr>
            <a:spLocks noGrp="1"/>
          </p:cNvSpPr>
          <p:nvPr>
            <p:ph type="dt" sz="half" idx="10"/>
          </p:nvPr>
        </p:nvSpPr>
        <p:spPr/>
        <p:txBody>
          <a:bodyPr/>
          <a:lstStyle/>
          <a:p>
            <a:fld id="{BD4AF7D9-33C5-4DAC-A4C0-9BF8228C48E6}" type="datetimeFigureOut">
              <a:rPr lang="en-US" smtClean="0"/>
              <a:t>2/1/2019</a:t>
            </a:fld>
            <a:endParaRPr lang="en-US"/>
          </a:p>
        </p:txBody>
      </p:sp>
      <p:sp>
        <p:nvSpPr>
          <p:cNvPr id="3" name="Footer Placeholder 2">
            <a:extLst>
              <a:ext uri="{FF2B5EF4-FFF2-40B4-BE49-F238E27FC236}">
                <a16:creationId xmlns:a16="http://schemas.microsoft.com/office/drawing/2014/main" id="{43ED8CE1-F235-4099-A982-E5EBFD4508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BCB7D3-3AB7-4C00-92E3-2E04B382B053}"/>
              </a:ext>
            </a:extLst>
          </p:cNvPr>
          <p:cNvSpPr>
            <a:spLocks noGrp="1"/>
          </p:cNvSpPr>
          <p:nvPr>
            <p:ph type="sldNum" sz="quarter" idx="12"/>
          </p:nvPr>
        </p:nvSpPr>
        <p:spPr/>
        <p:txBody>
          <a:bodyPr/>
          <a:lstStyle/>
          <a:p>
            <a:fld id="{CC92AA87-36CC-4BF0-B888-B343F8421476}" type="slidenum">
              <a:rPr lang="en-US" smtClean="0"/>
              <a:t>‹#›</a:t>
            </a:fld>
            <a:endParaRPr lang="en-US"/>
          </a:p>
        </p:txBody>
      </p:sp>
    </p:spTree>
    <p:extLst>
      <p:ext uri="{BB962C8B-B14F-4D97-AF65-F5344CB8AC3E}">
        <p14:creationId xmlns:p14="http://schemas.microsoft.com/office/powerpoint/2010/main" val="594102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11DA-CEF9-401E-B900-D6D3BCD5A3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AC11EE-4518-4485-99CA-0D6D75771E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EB29C6-5AEB-48FF-AAB6-EBB31A596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E401A0-BF16-431F-A56B-08AD3E75B92C}"/>
              </a:ext>
            </a:extLst>
          </p:cNvPr>
          <p:cNvSpPr>
            <a:spLocks noGrp="1"/>
          </p:cNvSpPr>
          <p:nvPr>
            <p:ph type="dt" sz="half" idx="10"/>
          </p:nvPr>
        </p:nvSpPr>
        <p:spPr/>
        <p:txBody>
          <a:bodyPr/>
          <a:lstStyle/>
          <a:p>
            <a:fld id="{BD4AF7D9-33C5-4DAC-A4C0-9BF8228C48E6}" type="datetimeFigureOut">
              <a:rPr lang="en-US" smtClean="0"/>
              <a:t>2/1/2019</a:t>
            </a:fld>
            <a:endParaRPr lang="en-US"/>
          </a:p>
        </p:txBody>
      </p:sp>
      <p:sp>
        <p:nvSpPr>
          <p:cNvPr id="6" name="Footer Placeholder 5">
            <a:extLst>
              <a:ext uri="{FF2B5EF4-FFF2-40B4-BE49-F238E27FC236}">
                <a16:creationId xmlns:a16="http://schemas.microsoft.com/office/drawing/2014/main" id="{42EA2969-8A83-45DE-BA5C-99F5F3596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9EC91-6D6E-4288-93D9-4E372B45C574}"/>
              </a:ext>
            </a:extLst>
          </p:cNvPr>
          <p:cNvSpPr>
            <a:spLocks noGrp="1"/>
          </p:cNvSpPr>
          <p:nvPr>
            <p:ph type="sldNum" sz="quarter" idx="12"/>
          </p:nvPr>
        </p:nvSpPr>
        <p:spPr/>
        <p:txBody>
          <a:bodyPr/>
          <a:lstStyle/>
          <a:p>
            <a:fld id="{CC92AA87-36CC-4BF0-B888-B343F8421476}" type="slidenum">
              <a:rPr lang="en-US" smtClean="0"/>
              <a:t>‹#›</a:t>
            </a:fld>
            <a:endParaRPr lang="en-US"/>
          </a:p>
        </p:txBody>
      </p:sp>
    </p:spTree>
    <p:extLst>
      <p:ext uri="{BB962C8B-B14F-4D97-AF65-F5344CB8AC3E}">
        <p14:creationId xmlns:p14="http://schemas.microsoft.com/office/powerpoint/2010/main" val="230893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37AFD-3B01-4EB9-AA9C-7484D7D246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454687-4D30-42AD-8DCA-991BDCF92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C31D8E-9609-41DF-9BCD-B2817B844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0598B6-D544-431E-8AFF-99DC6917DB49}"/>
              </a:ext>
            </a:extLst>
          </p:cNvPr>
          <p:cNvSpPr>
            <a:spLocks noGrp="1"/>
          </p:cNvSpPr>
          <p:nvPr>
            <p:ph type="dt" sz="half" idx="10"/>
          </p:nvPr>
        </p:nvSpPr>
        <p:spPr/>
        <p:txBody>
          <a:bodyPr/>
          <a:lstStyle/>
          <a:p>
            <a:fld id="{BD4AF7D9-33C5-4DAC-A4C0-9BF8228C48E6}" type="datetimeFigureOut">
              <a:rPr lang="en-US" smtClean="0"/>
              <a:t>2/1/2019</a:t>
            </a:fld>
            <a:endParaRPr lang="en-US"/>
          </a:p>
        </p:txBody>
      </p:sp>
      <p:sp>
        <p:nvSpPr>
          <p:cNvPr id="6" name="Footer Placeholder 5">
            <a:extLst>
              <a:ext uri="{FF2B5EF4-FFF2-40B4-BE49-F238E27FC236}">
                <a16:creationId xmlns:a16="http://schemas.microsoft.com/office/drawing/2014/main" id="{D66F709C-7202-4D2C-87F2-64962AA09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3E62B-4508-4AC7-8D2C-3F97DD7DD09B}"/>
              </a:ext>
            </a:extLst>
          </p:cNvPr>
          <p:cNvSpPr>
            <a:spLocks noGrp="1"/>
          </p:cNvSpPr>
          <p:nvPr>
            <p:ph type="sldNum" sz="quarter" idx="12"/>
          </p:nvPr>
        </p:nvSpPr>
        <p:spPr/>
        <p:txBody>
          <a:bodyPr/>
          <a:lstStyle/>
          <a:p>
            <a:fld id="{CC92AA87-36CC-4BF0-B888-B343F8421476}" type="slidenum">
              <a:rPr lang="en-US" smtClean="0"/>
              <a:t>‹#›</a:t>
            </a:fld>
            <a:endParaRPr lang="en-US"/>
          </a:p>
        </p:txBody>
      </p:sp>
    </p:spTree>
    <p:extLst>
      <p:ext uri="{BB962C8B-B14F-4D97-AF65-F5344CB8AC3E}">
        <p14:creationId xmlns:p14="http://schemas.microsoft.com/office/powerpoint/2010/main" val="1808680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5C542-BF41-46C0-ABE1-74C35CB2C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124956-93FD-4B23-B56E-D6BA19CB9A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CC7FC-FF9C-4F2C-BEBC-756A474E3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AF7D9-33C5-4DAC-A4C0-9BF8228C48E6}" type="datetimeFigureOut">
              <a:rPr lang="en-US" smtClean="0"/>
              <a:t>2/1/2019</a:t>
            </a:fld>
            <a:endParaRPr lang="en-US"/>
          </a:p>
        </p:txBody>
      </p:sp>
      <p:sp>
        <p:nvSpPr>
          <p:cNvPr id="5" name="Footer Placeholder 4">
            <a:extLst>
              <a:ext uri="{FF2B5EF4-FFF2-40B4-BE49-F238E27FC236}">
                <a16:creationId xmlns:a16="http://schemas.microsoft.com/office/drawing/2014/main" id="{E1DCBBA0-B485-452F-B366-01E326608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598C35-DC89-4DB7-AD45-34A774CB49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92AA87-36CC-4BF0-B888-B343F8421476}" type="slidenum">
              <a:rPr lang="en-US" smtClean="0"/>
              <a:t>‹#›</a:t>
            </a:fld>
            <a:endParaRPr lang="en-US"/>
          </a:p>
        </p:txBody>
      </p:sp>
    </p:spTree>
    <p:extLst>
      <p:ext uri="{BB962C8B-B14F-4D97-AF65-F5344CB8AC3E}">
        <p14:creationId xmlns:p14="http://schemas.microsoft.com/office/powerpoint/2010/main" val="4157331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B1CB6A-C49E-44B5-96B5-DFF45DA0BF48}"/>
              </a:ext>
            </a:extLst>
          </p:cNvPr>
          <p:cNvSpPr>
            <a:spLocks noGrp="1"/>
          </p:cNvSpPr>
          <p:nvPr>
            <p:ph type="title"/>
          </p:nvPr>
        </p:nvSpPr>
        <p:spPr/>
        <p:txBody>
          <a:bodyPr/>
          <a:lstStyle/>
          <a:p>
            <a:r>
              <a:rPr lang="en-US" dirty="0"/>
              <a:t>Interface design</a:t>
            </a:r>
          </a:p>
        </p:txBody>
      </p:sp>
      <p:sp>
        <p:nvSpPr>
          <p:cNvPr id="5" name="Text Placeholder 4">
            <a:extLst>
              <a:ext uri="{FF2B5EF4-FFF2-40B4-BE49-F238E27FC236}">
                <a16:creationId xmlns:a16="http://schemas.microsoft.com/office/drawing/2014/main" id="{785513F6-BA2E-48DE-B221-2F66697F22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79137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902CF0-FC4B-4545-B971-47450447DCE6}"/>
              </a:ext>
            </a:extLst>
          </p:cNvPr>
          <p:cNvPicPr>
            <a:picLocks noChangeAspect="1"/>
          </p:cNvPicPr>
          <p:nvPr/>
        </p:nvPicPr>
        <p:blipFill>
          <a:blip r:embed="rId2"/>
          <a:stretch>
            <a:fillRect/>
          </a:stretch>
        </p:blipFill>
        <p:spPr>
          <a:xfrm>
            <a:off x="1209418" y="487735"/>
            <a:ext cx="10020300" cy="5695950"/>
          </a:xfrm>
          <a:prstGeom prst="rect">
            <a:avLst/>
          </a:prstGeom>
        </p:spPr>
      </p:pic>
      <p:sp>
        <p:nvSpPr>
          <p:cNvPr id="5" name="Rectangle 4">
            <a:extLst>
              <a:ext uri="{FF2B5EF4-FFF2-40B4-BE49-F238E27FC236}">
                <a16:creationId xmlns:a16="http://schemas.microsoft.com/office/drawing/2014/main" id="{388E29EE-8597-4F17-A354-D0AB75E1B449}"/>
              </a:ext>
            </a:extLst>
          </p:cNvPr>
          <p:cNvSpPr/>
          <p:nvPr/>
        </p:nvSpPr>
        <p:spPr>
          <a:xfrm>
            <a:off x="4226150" y="1428463"/>
            <a:ext cx="3348130" cy="8727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By default, the free text note will be a progress note from the prior day.</a:t>
            </a:r>
          </a:p>
          <a:p>
            <a:pPr algn="ctr"/>
            <a:endParaRPr lang="en-US" dirty="0">
              <a:solidFill>
                <a:schemeClr val="tx1"/>
              </a:solidFill>
            </a:endParaRPr>
          </a:p>
        </p:txBody>
      </p:sp>
      <p:cxnSp>
        <p:nvCxnSpPr>
          <p:cNvPr id="6" name="Straight Arrow Connector 5">
            <a:extLst>
              <a:ext uri="{FF2B5EF4-FFF2-40B4-BE49-F238E27FC236}">
                <a16:creationId xmlns:a16="http://schemas.microsoft.com/office/drawing/2014/main" id="{4E299D3E-9F27-40EB-91A1-7F12B1FEAAA7}"/>
              </a:ext>
            </a:extLst>
          </p:cNvPr>
          <p:cNvCxnSpPr>
            <a:cxnSpLocks/>
          </p:cNvCxnSpPr>
          <p:nvPr/>
        </p:nvCxnSpPr>
        <p:spPr>
          <a:xfrm flipV="1">
            <a:off x="7360920" y="1280160"/>
            <a:ext cx="1706880" cy="5867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CBE2EF-0C19-4DDC-8482-CA65FAD51DAF}"/>
              </a:ext>
            </a:extLst>
          </p:cNvPr>
          <p:cNvCxnSpPr>
            <a:cxnSpLocks/>
          </p:cNvCxnSpPr>
          <p:nvPr/>
        </p:nvCxnSpPr>
        <p:spPr>
          <a:xfrm flipV="1">
            <a:off x="7360920" y="975360"/>
            <a:ext cx="998220" cy="8894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8CEAD3-0D67-402C-8659-DA48B913F8A9}"/>
              </a:ext>
            </a:extLst>
          </p:cNvPr>
          <p:cNvSpPr txBox="1"/>
          <p:nvPr/>
        </p:nvSpPr>
        <p:spPr>
          <a:xfrm>
            <a:off x="7390030" y="45743"/>
            <a:ext cx="3981083" cy="307777"/>
          </a:xfrm>
          <a:prstGeom prst="rect">
            <a:avLst/>
          </a:prstGeom>
          <a:solidFill>
            <a:srgbClr val="CAD5EB"/>
          </a:solidFill>
        </p:spPr>
        <p:txBody>
          <a:bodyPr wrap="square" rtlCol="0">
            <a:spAutoFit/>
          </a:bodyPr>
          <a:lstStyle/>
          <a:p>
            <a:r>
              <a:rPr lang="en-US" sz="1400" dirty="0"/>
              <a:t>Time range currently displayed across all data fields</a:t>
            </a:r>
          </a:p>
        </p:txBody>
      </p:sp>
      <p:sp>
        <p:nvSpPr>
          <p:cNvPr id="10" name="Left Brace 9">
            <a:extLst>
              <a:ext uri="{FF2B5EF4-FFF2-40B4-BE49-F238E27FC236}">
                <a16:creationId xmlns:a16="http://schemas.microsoft.com/office/drawing/2014/main" id="{1DDDEBC5-0350-4FCE-9144-0097C6466E78}"/>
              </a:ext>
            </a:extLst>
          </p:cNvPr>
          <p:cNvSpPr/>
          <p:nvPr/>
        </p:nvSpPr>
        <p:spPr>
          <a:xfrm rot="5400000">
            <a:off x="8101415" y="-717268"/>
            <a:ext cx="173594" cy="242152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3D305235-998B-480E-9AFD-3AB284BEA58C}"/>
              </a:ext>
            </a:extLst>
          </p:cNvPr>
          <p:cNvSpPr/>
          <p:nvPr/>
        </p:nvSpPr>
        <p:spPr>
          <a:xfrm rot="5400000">
            <a:off x="10491734" y="37129"/>
            <a:ext cx="143714" cy="90121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2815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98273E-A2E1-4E04-BC97-7B4EE7253581}"/>
              </a:ext>
            </a:extLst>
          </p:cNvPr>
          <p:cNvPicPr>
            <a:picLocks noChangeAspect="1"/>
          </p:cNvPicPr>
          <p:nvPr/>
        </p:nvPicPr>
        <p:blipFill>
          <a:blip r:embed="rId2"/>
          <a:stretch>
            <a:fillRect/>
          </a:stretch>
        </p:blipFill>
        <p:spPr>
          <a:xfrm>
            <a:off x="1285874" y="553065"/>
            <a:ext cx="9803307" cy="5514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8B041EF0-7CE8-4ECD-92B9-13797B11B168}"/>
              </a:ext>
            </a:extLst>
          </p:cNvPr>
          <p:cNvSpPr/>
          <p:nvPr/>
        </p:nvSpPr>
        <p:spPr>
          <a:xfrm>
            <a:off x="3921350" y="1169383"/>
            <a:ext cx="3348130" cy="8727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To switch between progress notes, click the switch note button, then select a note</a:t>
            </a:r>
            <a:endParaRPr lang="en-US" dirty="0">
              <a:solidFill>
                <a:schemeClr val="tx1"/>
              </a:solidFill>
            </a:endParaRPr>
          </a:p>
        </p:txBody>
      </p:sp>
      <p:cxnSp>
        <p:nvCxnSpPr>
          <p:cNvPr id="5" name="Straight Arrow Connector 4">
            <a:extLst>
              <a:ext uri="{FF2B5EF4-FFF2-40B4-BE49-F238E27FC236}">
                <a16:creationId xmlns:a16="http://schemas.microsoft.com/office/drawing/2014/main" id="{E986172F-6B6A-45FC-93C0-0BD247065212}"/>
              </a:ext>
            </a:extLst>
          </p:cNvPr>
          <p:cNvCxnSpPr>
            <a:cxnSpLocks/>
          </p:cNvCxnSpPr>
          <p:nvPr/>
        </p:nvCxnSpPr>
        <p:spPr>
          <a:xfrm flipV="1">
            <a:off x="6888480" y="1169383"/>
            <a:ext cx="906780" cy="4689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ACD390B-F52D-40D1-AED6-3E40FE464EAD}"/>
              </a:ext>
            </a:extLst>
          </p:cNvPr>
          <p:cNvSpPr/>
          <p:nvPr/>
        </p:nvSpPr>
        <p:spPr>
          <a:xfrm>
            <a:off x="3921350" y="2365723"/>
            <a:ext cx="3348130" cy="8727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current displayed note will have red bold letters</a:t>
            </a:r>
            <a:endParaRPr lang="en-US" dirty="0">
              <a:solidFill>
                <a:schemeClr val="tx1"/>
              </a:solidFill>
            </a:endParaRPr>
          </a:p>
        </p:txBody>
      </p:sp>
      <p:sp>
        <p:nvSpPr>
          <p:cNvPr id="11" name="Rectangle 10">
            <a:extLst>
              <a:ext uri="{FF2B5EF4-FFF2-40B4-BE49-F238E27FC236}">
                <a16:creationId xmlns:a16="http://schemas.microsoft.com/office/drawing/2014/main" id="{D1357E5F-15AC-4EFA-9DE4-7EEDEE2141D6}"/>
              </a:ext>
            </a:extLst>
          </p:cNvPr>
          <p:cNvSpPr/>
          <p:nvPr/>
        </p:nvSpPr>
        <p:spPr>
          <a:xfrm>
            <a:off x="5102537" y="4016835"/>
            <a:ext cx="3348130" cy="8727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Notes that you have already seen (clicked on) will have a yellow background</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811F809E-00B2-41F4-9B8D-B4ADD617A545}"/>
              </a:ext>
            </a:extLst>
          </p:cNvPr>
          <p:cNvCxnSpPr>
            <a:cxnSpLocks/>
          </p:cNvCxnSpPr>
          <p:nvPr/>
        </p:nvCxnSpPr>
        <p:spPr>
          <a:xfrm flipV="1">
            <a:off x="7101840" y="2220134"/>
            <a:ext cx="746760" cy="6728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E35B88D-8045-4A2A-9437-1F9FD3A9EC4A}"/>
              </a:ext>
            </a:extLst>
          </p:cNvPr>
          <p:cNvCxnSpPr>
            <a:cxnSpLocks/>
          </p:cNvCxnSpPr>
          <p:nvPr/>
        </p:nvCxnSpPr>
        <p:spPr>
          <a:xfrm flipV="1">
            <a:off x="8175965" y="1271452"/>
            <a:ext cx="1143295" cy="29576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25A4D46-04EE-4446-9C13-B99DDEEA17C8}"/>
              </a:ext>
            </a:extLst>
          </p:cNvPr>
          <p:cNvCxnSpPr>
            <a:cxnSpLocks/>
          </p:cNvCxnSpPr>
          <p:nvPr/>
        </p:nvCxnSpPr>
        <p:spPr>
          <a:xfrm flipV="1">
            <a:off x="8175965" y="1436908"/>
            <a:ext cx="971072" cy="27921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9EEAEF-68E7-42E4-8BB0-11C9BA300BA9}"/>
              </a:ext>
            </a:extLst>
          </p:cNvPr>
          <p:cNvCxnSpPr>
            <a:cxnSpLocks/>
          </p:cNvCxnSpPr>
          <p:nvPr/>
        </p:nvCxnSpPr>
        <p:spPr>
          <a:xfrm flipV="1">
            <a:off x="8175965" y="2202419"/>
            <a:ext cx="899863" cy="20266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963509A-E73B-467B-A946-F037680E3D24}"/>
              </a:ext>
            </a:extLst>
          </p:cNvPr>
          <p:cNvSpPr/>
          <p:nvPr/>
        </p:nvSpPr>
        <p:spPr>
          <a:xfrm>
            <a:off x="9156738" y="4594188"/>
            <a:ext cx="2545080" cy="7065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you click the mark date button…see next slide</a:t>
            </a:r>
          </a:p>
        </p:txBody>
      </p:sp>
      <p:cxnSp>
        <p:nvCxnSpPr>
          <p:cNvPr id="25" name="Straight Arrow Connector 24">
            <a:extLst>
              <a:ext uri="{FF2B5EF4-FFF2-40B4-BE49-F238E27FC236}">
                <a16:creationId xmlns:a16="http://schemas.microsoft.com/office/drawing/2014/main" id="{63CABEB8-B8DD-4800-AA4D-6456F9E1080B}"/>
              </a:ext>
            </a:extLst>
          </p:cNvPr>
          <p:cNvCxnSpPr>
            <a:cxnSpLocks/>
          </p:cNvCxnSpPr>
          <p:nvPr/>
        </p:nvCxnSpPr>
        <p:spPr>
          <a:xfrm flipH="1" flipV="1">
            <a:off x="10309860" y="2220134"/>
            <a:ext cx="493072" cy="25118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4FE852-5EC0-4B3F-8724-5560A36B10F8}"/>
              </a:ext>
            </a:extLst>
          </p:cNvPr>
          <p:cNvSpPr txBox="1"/>
          <p:nvPr/>
        </p:nvSpPr>
        <p:spPr>
          <a:xfrm>
            <a:off x="7390030" y="45743"/>
            <a:ext cx="3981083" cy="307777"/>
          </a:xfrm>
          <a:prstGeom prst="rect">
            <a:avLst/>
          </a:prstGeom>
          <a:solidFill>
            <a:srgbClr val="CAD5EB"/>
          </a:solidFill>
        </p:spPr>
        <p:txBody>
          <a:bodyPr wrap="square" rtlCol="0">
            <a:spAutoFit/>
          </a:bodyPr>
          <a:lstStyle/>
          <a:p>
            <a:r>
              <a:rPr lang="en-US" sz="1400" dirty="0"/>
              <a:t>Time range currently displayed across all data fields</a:t>
            </a:r>
          </a:p>
        </p:txBody>
      </p:sp>
      <p:sp>
        <p:nvSpPr>
          <p:cNvPr id="15" name="Left Brace 14">
            <a:extLst>
              <a:ext uri="{FF2B5EF4-FFF2-40B4-BE49-F238E27FC236}">
                <a16:creationId xmlns:a16="http://schemas.microsoft.com/office/drawing/2014/main" id="{61CAB5B8-5844-43FB-AF75-7871F5A4D1F0}"/>
              </a:ext>
            </a:extLst>
          </p:cNvPr>
          <p:cNvSpPr/>
          <p:nvPr/>
        </p:nvSpPr>
        <p:spPr>
          <a:xfrm rot="5400000">
            <a:off x="8906715" y="67334"/>
            <a:ext cx="152895" cy="83162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C2E76E1E-514F-4E5E-B2D2-7DA1ECC65CAE}"/>
              </a:ext>
            </a:extLst>
          </p:cNvPr>
          <p:cNvSpPr/>
          <p:nvPr/>
        </p:nvSpPr>
        <p:spPr>
          <a:xfrm rot="5400000">
            <a:off x="10491734" y="37129"/>
            <a:ext cx="143714" cy="90121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5851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8B950-42DA-40A2-9D79-ADD5CAA1DEA7}"/>
              </a:ext>
            </a:extLst>
          </p:cNvPr>
          <p:cNvPicPr>
            <a:picLocks noChangeAspect="1"/>
          </p:cNvPicPr>
          <p:nvPr/>
        </p:nvPicPr>
        <p:blipFill>
          <a:blip r:embed="rId2"/>
          <a:stretch>
            <a:fillRect/>
          </a:stretch>
        </p:blipFill>
        <p:spPr>
          <a:xfrm>
            <a:off x="1239979" y="523875"/>
            <a:ext cx="9934575" cy="5648325"/>
          </a:xfrm>
          <a:prstGeom prst="rect">
            <a:avLst/>
          </a:prstGeom>
        </p:spPr>
      </p:pic>
      <p:sp>
        <p:nvSpPr>
          <p:cNvPr id="4" name="Rectangle 3">
            <a:extLst>
              <a:ext uri="{FF2B5EF4-FFF2-40B4-BE49-F238E27FC236}">
                <a16:creationId xmlns:a16="http://schemas.microsoft.com/office/drawing/2014/main" id="{DCC07FED-0C13-4191-804E-CEB8DE29C82F}"/>
              </a:ext>
            </a:extLst>
          </p:cNvPr>
          <p:cNvSpPr/>
          <p:nvPr/>
        </p:nvSpPr>
        <p:spPr>
          <a:xfrm>
            <a:off x="6271260" y="4423123"/>
            <a:ext cx="4680761" cy="8727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Mark date button will add a grey bar to all charts at the date the note was created. </a:t>
            </a:r>
            <a:endParaRPr lang="en-US" dirty="0">
              <a:solidFill>
                <a:schemeClr val="tx1"/>
              </a:solidFill>
            </a:endParaRPr>
          </a:p>
        </p:txBody>
      </p:sp>
      <p:cxnSp>
        <p:nvCxnSpPr>
          <p:cNvPr id="5" name="Straight Arrow Connector 4">
            <a:extLst>
              <a:ext uri="{FF2B5EF4-FFF2-40B4-BE49-F238E27FC236}">
                <a16:creationId xmlns:a16="http://schemas.microsoft.com/office/drawing/2014/main" id="{05106D30-D22E-4E38-8AF8-612C0CD0AC27}"/>
              </a:ext>
            </a:extLst>
          </p:cNvPr>
          <p:cNvCxnSpPr>
            <a:cxnSpLocks/>
          </p:cNvCxnSpPr>
          <p:nvPr/>
        </p:nvCxnSpPr>
        <p:spPr>
          <a:xfrm flipH="1" flipV="1">
            <a:off x="9423754" y="1371600"/>
            <a:ext cx="1074378" cy="3194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6E17AD6-EBD2-421A-86AF-FE03AE0C5A67}"/>
              </a:ext>
            </a:extLst>
          </p:cNvPr>
          <p:cNvCxnSpPr>
            <a:cxnSpLocks/>
          </p:cNvCxnSpPr>
          <p:nvPr/>
        </p:nvCxnSpPr>
        <p:spPr>
          <a:xfrm flipH="1" flipV="1">
            <a:off x="7338060" y="3310245"/>
            <a:ext cx="973132" cy="13303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A6A2730-FA53-40FE-A7A7-38533F566219}"/>
              </a:ext>
            </a:extLst>
          </p:cNvPr>
          <p:cNvCxnSpPr>
            <a:cxnSpLocks/>
          </p:cNvCxnSpPr>
          <p:nvPr/>
        </p:nvCxnSpPr>
        <p:spPr>
          <a:xfrm flipH="1" flipV="1">
            <a:off x="5737860" y="3310245"/>
            <a:ext cx="2553741" cy="13303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3DF6F29-01C5-4F67-A546-66BEB1829B3B}"/>
              </a:ext>
            </a:extLst>
          </p:cNvPr>
          <p:cNvCxnSpPr>
            <a:cxnSpLocks/>
          </p:cNvCxnSpPr>
          <p:nvPr/>
        </p:nvCxnSpPr>
        <p:spPr>
          <a:xfrm flipH="1" flipV="1">
            <a:off x="3630431" y="3520440"/>
            <a:ext cx="4634999" cy="1120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048A886-89EC-46C1-ABA1-7C0932091F29}"/>
              </a:ext>
            </a:extLst>
          </p:cNvPr>
          <p:cNvSpPr/>
          <p:nvPr/>
        </p:nvSpPr>
        <p:spPr>
          <a:xfrm>
            <a:off x="7185660" y="5404844"/>
            <a:ext cx="4680761" cy="8727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If the date of note creation is not within the selected time range, the range will be automatically widened to include that date.</a:t>
            </a:r>
            <a:endParaRPr lang="en-US" dirty="0">
              <a:solidFill>
                <a:schemeClr val="tx1"/>
              </a:solidFill>
            </a:endParaRPr>
          </a:p>
        </p:txBody>
      </p:sp>
      <p:cxnSp>
        <p:nvCxnSpPr>
          <p:cNvPr id="14" name="Straight Arrow Connector 13">
            <a:extLst>
              <a:ext uri="{FF2B5EF4-FFF2-40B4-BE49-F238E27FC236}">
                <a16:creationId xmlns:a16="http://schemas.microsoft.com/office/drawing/2014/main" id="{EBABE6F2-92C9-4BF6-98B2-FAB002AF44BE}"/>
              </a:ext>
            </a:extLst>
          </p:cNvPr>
          <p:cNvCxnSpPr>
            <a:cxnSpLocks/>
          </p:cNvCxnSpPr>
          <p:nvPr/>
        </p:nvCxnSpPr>
        <p:spPr>
          <a:xfrm flipH="1" flipV="1">
            <a:off x="9377992" y="685800"/>
            <a:ext cx="2470961" cy="47190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9AE670-E571-4865-A1FE-60DAE808A8D9}"/>
              </a:ext>
            </a:extLst>
          </p:cNvPr>
          <p:cNvSpPr txBox="1"/>
          <p:nvPr/>
        </p:nvSpPr>
        <p:spPr>
          <a:xfrm>
            <a:off x="7390030" y="45743"/>
            <a:ext cx="3981083" cy="307777"/>
          </a:xfrm>
          <a:prstGeom prst="rect">
            <a:avLst/>
          </a:prstGeom>
          <a:solidFill>
            <a:srgbClr val="CAD5EB"/>
          </a:solidFill>
        </p:spPr>
        <p:txBody>
          <a:bodyPr wrap="square" rtlCol="0">
            <a:spAutoFit/>
          </a:bodyPr>
          <a:lstStyle/>
          <a:p>
            <a:r>
              <a:rPr lang="en-US" sz="1400" dirty="0"/>
              <a:t>Time range currently displayed across all data fields</a:t>
            </a:r>
          </a:p>
        </p:txBody>
      </p:sp>
      <p:sp>
        <p:nvSpPr>
          <p:cNvPr id="15" name="Left Brace 14">
            <a:extLst>
              <a:ext uri="{FF2B5EF4-FFF2-40B4-BE49-F238E27FC236}">
                <a16:creationId xmlns:a16="http://schemas.microsoft.com/office/drawing/2014/main" id="{BD4BEFD0-4CFA-4D74-B887-2498FB8969A6}"/>
              </a:ext>
            </a:extLst>
          </p:cNvPr>
          <p:cNvSpPr/>
          <p:nvPr/>
        </p:nvSpPr>
        <p:spPr>
          <a:xfrm rot="5400000">
            <a:off x="8101415" y="-717268"/>
            <a:ext cx="173594" cy="242152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276F94A7-624E-435E-A5CC-2AB70F397687}"/>
              </a:ext>
            </a:extLst>
          </p:cNvPr>
          <p:cNvSpPr/>
          <p:nvPr/>
        </p:nvSpPr>
        <p:spPr>
          <a:xfrm rot="5400000">
            <a:off x="10491734" y="37129"/>
            <a:ext cx="143714" cy="90121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78364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5FE712-8878-44C4-B9E8-FE0052827EC1}"/>
              </a:ext>
            </a:extLst>
          </p:cNvPr>
          <p:cNvPicPr>
            <a:picLocks noChangeAspect="1"/>
          </p:cNvPicPr>
          <p:nvPr/>
        </p:nvPicPr>
        <p:blipFill>
          <a:blip r:embed="rId2"/>
          <a:stretch>
            <a:fillRect/>
          </a:stretch>
        </p:blipFill>
        <p:spPr>
          <a:xfrm>
            <a:off x="1285875" y="575186"/>
            <a:ext cx="9791700" cy="5507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2C1E3A2B-F321-4A6E-9C80-2C0E26A707C6}"/>
              </a:ext>
            </a:extLst>
          </p:cNvPr>
          <p:cNvSpPr/>
          <p:nvPr/>
        </p:nvSpPr>
        <p:spPr>
          <a:xfrm>
            <a:off x="2636520" y="1067390"/>
            <a:ext cx="4583950" cy="12321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Use tabs to switch between consult notes, progress notes, operative notes, radiology reports, EKG reports, microbiology reports, procedures, and other (less common) note/report types</a:t>
            </a:r>
            <a:endParaRPr lang="en-US" dirty="0">
              <a:solidFill>
                <a:schemeClr val="tx1"/>
              </a:solidFill>
            </a:endParaRPr>
          </a:p>
        </p:txBody>
      </p:sp>
      <p:cxnSp>
        <p:nvCxnSpPr>
          <p:cNvPr id="5" name="Straight Arrow Connector 4">
            <a:extLst>
              <a:ext uri="{FF2B5EF4-FFF2-40B4-BE49-F238E27FC236}">
                <a16:creationId xmlns:a16="http://schemas.microsoft.com/office/drawing/2014/main" id="{42EB8558-4087-41FA-BF68-4027972FC9BE}"/>
              </a:ext>
            </a:extLst>
          </p:cNvPr>
          <p:cNvCxnSpPr>
            <a:cxnSpLocks/>
            <a:stCxn id="4" idx="3"/>
          </p:cNvCxnSpPr>
          <p:nvPr/>
        </p:nvCxnSpPr>
        <p:spPr>
          <a:xfrm flipV="1">
            <a:off x="7220470" y="975360"/>
            <a:ext cx="544310" cy="7081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301B24-2B92-4612-A312-795182ED3F56}"/>
              </a:ext>
            </a:extLst>
          </p:cNvPr>
          <p:cNvSpPr/>
          <p:nvPr/>
        </p:nvSpPr>
        <p:spPr>
          <a:xfrm>
            <a:off x="2636520" y="2391597"/>
            <a:ext cx="4583950" cy="77832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When you switch free text tabs, grey (mark date) bands will be removed</a:t>
            </a:r>
            <a:endParaRPr lang="en-US" dirty="0">
              <a:solidFill>
                <a:schemeClr val="tx1"/>
              </a:solidFill>
            </a:endParaRPr>
          </a:p>
        </p:txBody>
      </p:sp>
      <p:sp>
        <p:nvSpPr>
          <p:cNvPr id="10" name="Rectangle 9">
            <a:extLst>
              <a:ext uri="{FF2B5EF4-FFF2-40B4-BE49-F238E27FC236}">
                <a16:creationId xmlns:a16="http://schemas.microsoft.com/office/drawing/2014/main" id="{D0113C34-2D9F-4370-8E78-43FF854AC491}"/>
              </a:ext>
            </a:extLst>
          </p:cNvPr>
          <p:cNvSpPr/>
          <p:nvPr/>
        </p:nvSpPr>
        <p:spPr>
          <a:xfrm>
            <a:off x="8039100" y="4175760"/>
            <a:ext cx="2945650" cy="45070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This is a microbiology report</a:t>
            </a:r>
            <a:endParaRPr lang="en-US" dirty="0">
              <a:solidFill>
                <a:schemeClr val="tx1"/>
              </a:solidFill>
            </a:endParaRPr>
          </a:p>
        </p:txBody>
      </p:sp>
      <p:sp>
        <p:nvSpPr>
          <p:cNvPr id="7" name="TextBox 6">
            <a:extLst>
              <a:ext uri="{FF2B5EF4-FFF2-40B4-BE49-F238E27FC236}">
                <a16:creationId xmlns:a16="http://schemas.microsoft.com/office/drawing/2014/main" id="{E1A693DA-EDF3-4E54-A670-E6BE54BF803F}"/>
              </a:ext>
            </a:extLst>
          </p:cNvPr>
          <p:cNvSpPr txBox="1"/>
          <p:nvPr/>
        </p:nvSpPr>
        <p:spPr>
          <a:xfrm>
            <a:off x="7390030" y="45743"/>
            <a:ext cx="3981083" cy="307777"/>
          </a:xfrm>
          <a:prstGeom prst="rect">
            <a:avLst/>
          </a:prstGeom>
          <a:solidFill>
            <a:srgbClr val="CAD5EB"/>
          </a:solidFill>
        </p:spPr>
        <p:txBody>
          <a:bodyPr wrap="square" rtlCol="0">
            <a:spAutoFit/>
          </a:bodyPr>
          <a:lstStyle/>
          <a:p>
            <a:r>
              <a:rPr lang="en-US" sz="1400" dirty="0"/>
              <a:t>Time range currently displayed across all data fields</a:t>
            </a:r>
          </a:p>
        </p:txBody>
      </p:sp>
      <p:sp>
        <p:nvSpPr>
          <p:cNvPr id="8" name="Left Brace 7">
            <a:extLst>
              <a:ext uri="{FF2B5EF4-FFF2-40B4-BE49-F238E27FC236}">
                <a16:creationId xmlns:a16="http://schemas.microsoft.com/office/drawing/2014/main" id="{DC43668F-387A-4DEA-8BE5-B6B42C8ACA52}"/>
              </a:ext>
            </a:extLst>
          </p:cNvPr>
          <p:cNvSpPr/>
          <p:nvPr/>
        </p:nvSpPr>
        <p:spPr>
          <a:xfrm rot="5400000">
            <a:off x="8894799" y="71013"/>
            <a:ext cx="168489" cy="83986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2EE1C660-D212-48C6-9A77-D708593CFD55}"/>
              </a:ext>
            </a:extLst>
          </p:cNvPr>
          <p:cNvSpPr/>
          <p:nvPr/>
        </p:nvSpPr>
        <p:spPr>
          <a:xfrm rot="5400000">
            <a:off x="10491734" y="37129"/>
            <a:ext cx="143714" cy="90121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2575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F01955-7816-4555-800C-AB86CB21EE98}"/>
              </a:ext>
            </a:extLst>
          </p:cNvPr>
          <p:cNvPicPr>
            <a:picLocks noChangeAspect="1"/>
          </p:cNvPicPr>
          <p:nvPr/>
        </p:nvPicPr>
        <p:blipFill>
          <a:blip r:embed="rId2"/>
          <a:stretch>
            <a:fillRect/>
          </a:stretch>
        </p:blipFill>
        <p:spPr>
          <a:xfrm>
            <a:off x="1285874" y="559593"/>
            <a:ext cx="9791701" cy="55078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8CE6D744-C373-4EF7-BAD2-EF47FD5B6976}"/>
              </a:ext>
            </a:extLst>
          </p:cNvPr>
          <p:cNvSpPr/>
          <p:nvPr/>
        </p:nvSpPr>
        <p:spPr>
          <a:xfrm>
            <a:off x="7901940" y="2186939"/>
            <a:ext cx="2945650" cy="10025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This is the procedure page. Procedures are listed in reverse chronological order.</a:t>
            </a:r>
            <a:endParaRPr lang="en-US" dirty="0">
              <a:solidFill>
                <a:schemeClr val="tx1"/>
              </a:solidFill>
            </a:endParaRPr>
          </a:p>
        </p:txBody>
      </p:sp>
      <p:sp>
        <p:nvSpPr>
          <p:cNvPr id="5" name="TextBox 4">
            <a:extLst>
              <a:ext uri="{FF2B5EF4-FFF2-40B4-BE49-F238E27FC236}">
                <a16:creationId xmlns:a16="http://schemas.microsoft.com/office/drawing/2014/main" id="{CE3D1345-D9C0-4672-9150-679C9BC68288}"/>
              </a:ext>
            </a:extLst>
          </p:cNvPr>
          <p:cNvSpPr txBox="1"/>
          <p:nvPr/>
        </p:nvSpPr>
        <p:spPr>
          <a:xfrm>
            <a:off x="7390030" y="45743"/>
            <a:ext cx="3981083" cy="307777"/>
          </a:xfrm>
          <a:prstGeom prst="rect">
            <a:avLst/>
          </a:prstGeom>
          <a:solidFill>
            <a:srgbClr val="CAD5EB"/>
          </a:solidFill>
        </p:spPr>
        <p:txBody>
          <a:bodyPr wrap="square" rtlCol="0">
            <a:spAutoFit/>
          </a:bodyPr>
          <a:lstStyle/>
          <a:p>
            <a:r>
              <a:rPr lang="en-US" sz="1400" dirty="0"/>
              <a:t>Time range currently displayed across all data fields</a:t>
            </a:r>
          </a:p>
        </p:txBody>
      </p:sp>
      <p:sp>
        <p:nvSpPr>
          <p:cNvPr id="6" name="Left Brace 5">
            <a:extLst>
              <a:ext uri="{FF2B5EF4-FFF2-40B4-BE49-F238E27FC236}">
                <a16:creationId xmlns:a16="http://schemas.microsoft.com/office/drawing/2014/main" id="{5520B5AE-4AE4-4747-872F-3611DCEEB3DA}"/>
              </a:ext>
            </a:extLst>
          </p:cNvPr>
          <p:cNvSpPr/>
          <p:nvPr/>
        </p:nvSpPr>
        <p:spPr>
          <a:xfrm rot="5400000">
            <a:off x="8910834" y="71453"/>
            <a:ext cx="152895" cy="82338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4A90C1EB-85E1-4977-9FC5-A331ECF4430A}"/>
              </a:ext>
            </a:extLst>
          </p:cNvPr>
          <p:cNvSpPr/>
          <p:nvPr/>
        </p:nvSpPr>
        <p:spPr>
          <a:xfrm rot="5400000">
            <a:off x="10491734" y="37129"/>
            <a:ext cx="143714" cy="90121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55301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60D89-A2A8-433F-90EF-A7BCDBA560BC}"/>
              </a:ext>
            </a:extLst>
          </p:cNvPr>
          <p:cNvPicPr>
            <a:picLocks noChangeAspect="1"/>
          </p:cNvPicPr>
          <p:nvPr/>
        </p:nvPicPr>
        <p:blipFill>
          <a:blip r:embed="rId2"/>
          <a:stretch>
            <a:fillRect/>
          </a:stretch>
        </p:blipFill>
        <p:spPr>
          <a:xfrm>
            <a:off x="1255758" y="558885"/>
            <a:ext cx="9944100" cy="5657850"/>
          </a:xfrm>
          <a:prstGeom prst="rect">
            <a:avLst/>
          </a:prstGeom>
        </p:spPr>
      </p:pic>
      <p:sp>
        <p:nvSpPr>
          <p:cNvPr id="4" name="Rectangle 3">
            <a:extLst>
              <a:ext uri="{FF2B5EF4-FFF2-40B4-BE49-F238E27FC236}">
                <a16:creationId xmlns:a16="http://schemas.microsoft.com/office/drawing/2014/main" id="{5954B541-DBFE-4893-8347-DE485102021F}"/>
              </a:ext>
            </a:extLst>
          </p:cNvPr>
          <p:cNvSpPr/>
          <p:nvPr/>
        </p:nvSpPr>
        <p:spPr>
          <a:xfrm>
            <a:off x="2730818" y="1393020"/>
            <a:ext cx="2752725" cy="44870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a:p>
            <a:r>
              <a:rPr lang="en-US" sz="1600" dirty="0">
                <a:solidFill>
                  <a:schemeClr val="tx1"/>
                </a:solidFill>
              </a:rPr>
              <a:t>When you click on a data point</a:t>
            </a:r>
          </a:p>
          <a:p>
            <a:pPr algn="ctr"/>
            <a:endParaRPr lang="en-US" dirty="0">
              <a:solidFill>
                <a:schemeClr val="tx1"/>
              </a:solidFill>
            </a:endParaRPr>
          </a:p>
        </p:txBody>
      </p:sp>
      <p:cxnSp>
        <p:nvCxnSpPr>
          <p:cNvPr id="10" name="Straight Arrow Connector 9">
            <a:extLst>
              <a:ext uri="{FF2B5EF4-FFF2-40B4-BE49-F238E27FC236}">
                <a16:creationId xmlns:a16="http://schemas.microsoft.com/office/drawing/2014/main" id="{6A5E1E09-126B-49D7-B42C-792A5A744873}"/>
              </a:ext>
            </a:extLst>
          </p:cNvPr>
          <p:cNvCxnSpPr>
            <a:cxnSpLocks/>
            <a:stCxn id="11" idx="0"/>
          </p:cNvCxnSpPr>
          <p:nvPr/>
        </p:nvCxnSpPr>
        <p:spPr>
          <a:xfrm flipH="1" flipV="1">
            <a:off x="6014522" y="774357"/>
            <a:ext cx="1419418" cy="21317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39488D6-D535-43D9-A891-C92777072740}"/>
              </a:ext>
            </a:extLst>
          </p:cNvPr>
          <p:cNvSpPr/>
          <p:nvPr/>
        </p:nvSpPr>
        <p:spPr>
          <a:xfrm>
            <a:off x="7969830" y="3763474"/>
            <a:ext cx="2945650" cy="67672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To remove black dotted lines, switch free text tabs</a:t>
            </a:r>
            <a:endParaRPr lang="en-US" dirty="0">
              <a:solidFill>
                <a:schemeClr val="tx1"/>
              </a:solidFill>
            </a:endParaRPr>
          </a:p>
        </p:txBody>
      </p:sp>
      <p:sp>
        <p:nvSpPr>
          <p:cNvPr id="11" name="Rectangle 10">
            <a:extLst>
              <a:ext uri="{FF2B5EF4-FFF2-40B4-BE49-F238E27FC236}">
                <a16:creationId xmlns:a16="http://schemas.microsoft.com/office/drawing/2014/main" id="{F12A39AE-4C1F-48BB-AA98-761B98F2C93E}"/>
              </a:ext>
            </a:extLst>
          </p:cNvPr>
          <p:cNvSpPr/>
          <p:nvPr/>
        </p:nvSpPr>
        <p:spPr>
          <a:xfrm>
            <a:off x="5596045" y="2906148"/>
            <a:ext cx="3675790" cy="6328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a:p>
            <a:r>
              <a:rPr lang="en-US" sz="1600" dirty="0">
                <a:solidFill>
                  <a:schemeClr val="tx1"/>
                </a:solidFill>
              </a:rPr>
              <a:t>The date and time of that timepoint will display near the time selector.</a:t>
            </a:r>
          </a:p>
          <a:p>
            <a:pPr algn="ctr"/>
            <a:endParaRPr lang="en-US" dirty="0">
              <a:solidFill>
                <a:schemeClr val="tx1"/>
              </a:solidFill>
            </a:endParaRPr>
          </a:p>
        </p:txBody>
      </p:sp>
      <p:pic>
        <p:nvPicPr>
          <p:cNvPr id="17" name="Picture 2" descr="Image result for curser">
            <a:extLst>
              <a:ext uri="{FF2B5EF4-FFF2-40B4-BE49-F238E27FC236}">
                <a16:creationId xmlns:a16="http://schemas.microsoft.com/office/drawing/2014/main" id="{CD0269F9-DDE7-475B-AB9F-6A948355B77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77328" y="1350113"/>
            <a:ext cx="491613" cy="49161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8CE4851E-8461-4498-B609-D2324CE55CD3}"/>
              </a:ext>
            </a:extLst>
          </p:cNvPr>
          <p:cNvCxnSpPr>
            <a:cxnSpLocks/>
            <a:stCxn id="12" idx="2"/>
          </p:cNvCxnSpPr>
          <p:nvPr/>
        </p:nvCxnSpPr>
        <p:spPr>
          <a:xfrm flipH="1">
            <a:off x="4102443" y="2676925"/>
            <a:ext cx="704833" cy="4287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2FF870-19DD-46F7-AF3A-B5669BAE669D}"/>
              </a:ext>
            </a:extLst>
          </p:cNvPr>
          <p:cNvCxnSpPr>
            <a:cxnSpLocks/>
            <a:stCxn id="12" idx="2"/>
          </p:cNvCxnSpPr>
          <p:nvPr/>
        </p:nvCxnSpPr>
        <p:spPr>
          <a:xfrm>
            <a:off x="4807276" y="2676925"/>
            <a:ext cx="257790" cy="9312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8D1E98-BD31-4A23-86E9-12CA5846E612}"/>
              </a:ext>
            </a:extLst>
          </p:cNvPr>
          <p:cNvCxnSpPr>
            <a:cxnSpLocks/>
            <a:stCxn id="12" idx="2"/>
          </p:cNvCxnSpPr>
          <p:nvPr/>
        </p:nvCxnSpPr>
        <p:spPr>
          <a:xfrm flipH="1">
            <a:off x="2438402" y="2676925"/>
            <a:ext cx="2368874" cy="24799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3D6188E-31B6-442B-A796-72A880356CB2}"/>
              </a:ext>
            </a:extLst>
          </p:cNvPr>
          <p:cNvCxnSpPr>
            <a:cxnSpLocks/>
            <a:stCxn id="12" idx="2"/>
          </p:cNvCxnSpPr>
          <p:nvPr/>
        </p:nvCxnSpPr>
        <p:spPr>
          <a:xfrm flipH="1">
            <a:off x="2438402" y="2676925"/>
            <a:ext cx="2368874" cy="1392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6474EF8-B57B-4AB8-8F27-8C283BF706DC}"/>
              </a:ext>
            </a:extLst>
          </p:cNvPr>
          <p:cNvSpPr/>
          <p:nvPr/>
        </p:nvSpPr>
        <p:spPr>
          <a:xfrm>
            <a:off x="3114897" y="1980958"/>
            <a:ext cx="3384757" cy="6959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a:p>
            <a:r>
              <a:rPr lang="en-US" sz="1600" dirty="0">
                <a:solidFill>
                  <a:schemeClr val="tx1"/>
                </a:solidFill>
              </a:rPr>
              <a:t>A black dotted line will appear at that timepoint on all of the charts</a:t>
            </a:r>
          </a:p>
          <a:p>
            <a:pPr algn="ctr"/>
            <a:endParaRPr lang="en-US" dirty="0">
              <a:solidFill>
                <a:schemeClr val="tx1"/>
              </a:solidFill>
            </a:endParaRPr>
          </a:p>
        </p:txBody>
      </p:sp>
      <p:cxnSp>
        <p:nvCxnSpPr>
          <p:cNvPr id="47" name="Straight Arrow Connector 46">
            <a:extLst>
              <a:ext uri="{FF2B5EF4-FFF2-40B4-BE49-F238E27FC236}">
                <a16:creationId xmlns:a16="http://schemas.microsoft.com/office/drawing/2014/main" id="{46A18123-F948-4DD7-8F0C-06ACBF422EC1}"/>
              </a:ext>
            </a:extLst>
          </p:cNvPr>
          <p:cNvCxnSpPr>
            <a:cxnSpLocks/>
            <a:stCxn id="27" idx="0"/>
          </p:cNvCxnSpPr>
          <p:nvPr/>
        </p:nvCxnSpPr>
        <p:spPr>
          <a:xfrm flipH="1" flipV="1">
            <a:off x="9399279" y="1062682"/>
            <a:ext cx="43376" cy="27007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9533A93-52A8-4540-94D7-75823B4A6744}"/>
              </a:ext>
            </a:extLst>
          </p:cNvPr>
          <p:cNvSpPr txBox="1"/>
          <p:nvPr/>
        </p:nvSpPr>
        <p:spPr>
          <a:xfrm>
            <a:off x="7390030" y="45743"/>
            <a:ext cx="3981083" cy="307777"/>
          </a:xfrm>
          <a:prstGeom prst="rect">
            <a:avLst/>
          </a:prstGeom>
          <a:solidFill>
            <a:srgbClr val="CAD5EB"/>
          </a:solidFill>
        </p:spPr>
        <p:txBody>
          <a:bodyPr wrap="square" rtlCol="0">
            <a:spAutoFit/>
          </a:bodyPr>
          <a:lstStyle/>
          <a:p>
            <a:r>
              <a:rPr lang="en-US" sz="1400" dirty="0"/>
              <a:t>Time range currently displayed across all data fields</a:t>
            </a:r>
          </a:p>
        </p:txBody>
      </p:sp>
      <p:sp>
        <p:nvSpPr>
          <p:cNvPr id="53" name="Left Brace 52">
            <a:extLst>
              <a:ext uri="{FF2B5EF4-FFF2-40B4-BE49-F238E27FC236}">
                <a16:creationId xmlns:a16="http://schemas.microsoft.com/office/drawing/2014/main" id="{796CB29B-D76F-4504-B45A-9648B455C9C1}"/>
              </a:ext>
            </a:extLst>
          </p:cNvPr>
          <p:cNvSpPr/>
          <p:nvPr/>
        </p:nvSpPr>
        <p:spPr>
          <a:xfrm rot="5400000">
            <a:off x="8860426" y="39483"/>
            <a:ext cx="171334" cy="90576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53">
            <a:extLst>
              <a:ext uri="{FF2B5EF4-FFF2-40B4-BE49-F238E27FC236}">
                <a16:creationId xmlns:a16="http://schemas.microsoft.com/office/drawing/2014/main" id="{9144266B-BDAE-4380-B7C7-04607F515160}"/>
              </a:ext>
            </a:extLst>
          </p:cNvPr>
          <p:cNvSpPr/>
          <p:nvPr/>
        </p:nvSpPr>
        <p:spPr>
          <a:xfrm rot="5400000">
            <a:off x="10491734" y="37129"/>
            <a:ext cx="143714" cy="90121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65934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0F7E6C-905C-48C6-A9E8-7B32CB24D0B8}"/>
              </a:ext>
            </a:extLst>
          </p:cNvPr>
          <p:cNvPicPr>
            <a:picLocks noChangeAspect="1"/>
          </p:cNvPicPr>
          <p:nvPr/>
        </p:nvPicPr>
        <p:blipFill>
          <a:blip r:embed="rId2"/>
          <a:stretch>
            <a:fillRect/>
          </a:stretch>
        </p:blipFill>
        <p:spPr>
          <a:xfrm>
            <a:off x="1285874" y="559593"/>
            <a:ext cx="9791701" cy="55078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1D902BAA-772F-4D66-81A8-6722F77E8C52}"/>
              </a:ext>
            </a:extLst>
          </p:cNvPr>
          <p:cNvSpPr/>
          <p:nvPr/>
        </p:nvSpPr>
        <p:spPr>
          <a:xfrm>
            <a:off x="7879080" y="1090506"/>
            <a:ext cx="2945650" cy="12183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Whatever range is selected on the time selector will correspond to the time range displayed across all of the data field charts. </a:t>
            </a:r>
            <a:endParaRPr lang="en-US" dirty="0">
              <a:solidFill>
                <a:schemeClr val="tx1"/>
              </a:solidFill>
            </a:endParaRPr>
          </a:p>
        </p:txBody>
      </p:sp>
      <p:cxnSp>
        <p:nvCxnSpPr>
          <p:cNvPr id="5" name="Straight Arrow Connector 4">
            <a:extLst>
              <a:ext uri="{FF2B5EF4-FFF2-40B4-BE49-F238E27FC236}">
                <a16:creationId xmlns:a16="http://schemas.microsoft.com/office/drawing/2014/main" id="{263C4FC3-BE4D-4E05-BC96-003535B0C369}"/>
              </a:ext>
            </a:extLst>
          </p:cNvPr>
          <p:cNvCxnSpPr>
            <a:cxnSpLocks/>
          </p:cNvCxnSpPr>
          <p:nvPr/>
        </p:nvCxnSpPr>
        <p:spPr>
          <a:xfrm flipV="1">
            <a:off x="9319261" y="777240"/>
            <a:ext cx="0" cy="31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B6DC3CD-12F9-4E14-8AE4-B623014BADCE}"/>
              </a:ext>
            </a:extLst>
          </p:cNvPr>
          <p:cNvSpPr/>
          <p:nvPr/>
        </p:nvSpPr>
        <p:spPr>
          <a:xfrm>
            <a:off x="7879080" y="2396224"/>
            <a:ext cx="2945650" cy="16042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A small range will have few charts with data points present during that time. Drag one side of the time slider to increase the range and show more data fields.  </a:t>
            </a:r>
            <a:endParaRPr lang="en-US" dirty="0">
              <a:solidFill>
                <a:schemeClr val="tx1"/>
              </a:solidFill>
            </a:endParaRPr>
          </a:p>
        </p:txBody>
      </p:sp>
      <p:sp>
        <p:nvSpPr>
          <p:cNvPr id="6" name="TextBox 5">
            <a:extLst>
              <a:ext uri="{FF2B5EF4-FFF2-40B4-BE49-F238E27FC236}">
                <a16:creationId xmlns:a16="http://schemas.microsoft.com/office/drawing/2014/main" id="{707CE98D-964D-44AC-80E3-69BBFE19E2F4}"/>
              </a:ext>
            </a:extLst>
          </p:cNvPr>
          <p:cNvSpPr txBox="1"/>
          <p:nvPr/>
        </p:nvSpPr>
        <p:spPr>
          <a:xfrm>
            <a:off x="7390030" y="45743"/>
            <a:ext cx="3981083" cy="307777"/>
          </a:xfrm>
          <a:prstGeom prst="rect">
            <a:avLst/>
          </a:prstGeom>
          <a:solidFill>
            <a:srgbClr val="CAD5EB"/>
          </a:solidFill>
        </p:spPr>
        <p:txBody>
          <a:bodyPr wrap="square" rtlCol="0">
            <a:spAutoFit/>
          </a:bodyPr>
          <a:lstStyle/>
          <a:p>
            <a:r>
              <a:rPr lang="en-US" sz="1400" dirty="0"/>
              <a:t>Time range currently displayed across all data fields</a:t>
            </a:r>
          </a:p>
        </p:txBody>
      </p:sp>
      <p:sp>
        <p:nvSpPr>
          <p:cNvPr id="7" name="Left Brace 6">
            <a:extLst>
              <a:ext uri="{FF2B5EF4-FFF2-40B4-BE49-F238E27FC236}">
                <a16:creationId xmlns:a16="http://schemas.microsoft.com/office/drawing/2014/main" id="{CD2CE19C-3B38-4399-B9FE-2563242D26CB}"/>
              </a:ext>
            </a:extLst>
          </p:cNvPr>
          <p:cNvSpPr/>
          <p:nvPr/>
        </p:nvSpPr>
        <p:spPr>
          <a:xfrm rot="5400000">
            <a:off x="9243932" y="449077"/>
            <a:ext cx="164470" cy="7971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488AAA37-CD79-42B5-99C4-62C568B66DEE}"/>
              </a:ext>
            </a:extLst>
          </p:cNvPr>
          <p:cNvSpPr/>
          <p:nvPr/>
        </p:nvSpPr>
        <p:spPr>
          <a:xfrm rot="5400000">
            <a:off x="10491734" y="37129"/>
            <a:ext cx="143714" cy="90121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87604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E4BB9-DEDF-410D-9753-B0BC9B932C5C}"/>
              </a:ext>
            </a:extLst>
          </p:cNvPr>
          <p:cNvSpPr>
            <a:spLocks noGrp="1"/>
          </p:cNvSpPr>
          <p:nvPr>
            <p:ph type="title"/>
          </p:nvPr>
        </p:nvSpPr>
        <p:spPr/>
        <p:txBody>
          <a:bodyPr/>
          <a:lstStyle/>
          <a:p>
            <a:r>
              <a:rPr lang="en-US" dirty="0"/>
              <a:t>Interface demo</a:t>
            </a:r>
          </a:p>
        </p:txBody>
      </p:sp>
      <p:sp>
        <p:nvSpPr>
          <p:cNvPr id="3" name="Text Placeholder 2">
            <a:extLst>
              <a:ext uri="{FF2B5EF4-FFF2-40B4-BE49-F238E27FC236}">
                <a16:creationId xmlns:a16="http://schemas.microsoft.com/office/drawing/2014/main" id="{0C954F2D-44E7-4994-B41A-CB05846850E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84443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6D5611-3CDD-40A4-992C-7919A0071A2E}"/>
              </a:ext>
            </a:extLst>
          </p:cNvPr>
          <p:cNvPicPr>
            <a:picLocks noChangeAspect="1"/>
          </p:cNvPicPr>
          <p:nvPr/>
        </p:nvPicPr>
        <p:blipFill>
          <a:blip r:embed="rId2"/>
          <a:stretch>
            <a:fillRect/>
          </a:stretch>
        </p:blipFill>
        <p:spPr>
          <a:xfrm>
            <a:off x="1285873" y="546787"/>
            <a:ext cx="9814469" cy="5520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B1BBEDAF-05D5-41E2-BF9A-4946C0A2EBF5}"/>
              </a:ext>
            </a:extLst>
          </p:cNvPr>
          <p:cNvSpPr/>
          <p:nvPr/>
        </p:nvSpPr>
        <p:spPr>
          <a:xfrm>
            <a:off x="388620" y="119746"/>
            <a:ext cx="2945650" cy="410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Study home screen</a:t>
            </a:r>
            <a:endParaRPr lang="en-US" dirty="0">
              <a:solidFill>
                <a:schemeClr val="tx1"/>
              </a:solidFill>
            </a:endParaRPr>
          </a:p>
        </p:txBody>
      </p:sp>
      <p:sp>
        <p:nvSpPr>
          <p:cNvPr id="7" name="Rectangle 6">
            <a:extLst>
              <a:ext uri="{FF2B5EF4-FFF2-40B4-BE49-F238E27FC236}">
                <a16:creationId xmlns:a16="http://schemas.microsoft.com/office/drawing/2014/main" id="{B161849D-3E87-4A55-9A8D-641EDBD85B87}"/>
              </a:ext>
            </a:extLst>
          </p:cNvPr>
          <p:cNvSpPr/>
          <p:nvPr/>
        </p:nvSpPr>
        <p:spPr>
          <a:xfrm>
            <a:off x="4872269" y="2562092"/>
            <a:ext cx="2945650" cy="6172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Click your participant ID to begin study</a:t>
            </a:r>
            <a:endParaRPr lang="en-US" dirty="0">
              <a:solidFill>
                <a:schemeClr val="tx1"/>
              </a:solidFill>
            </a:endParaRPr>
          </a:p>
        </p:txBody>
      </p:sp>
      <p:cxnSp>
        <p:nvCxnSpPr>
          <p:cNvPr id="8" name="Straight Arrow Connector 7">
            <a:extLst>
              <a:ext uri="{FF2B5EF4-FFF2-40B4-BE49-F238E27FC236}">
                <a16:creationId xmlns:a16="http://schemas.microsoft.com/office/drawing/2014/main" id="{4EB40804-A23E-4133-BC66-8514ED60562F}"/>
              </a:ext>
            </a:extLst>
          </p:cNvPr>
          <p:cNvCxnSpPr>
            <a:cxnSpLocks/>
          </p:cNvCxnSpPr>
          <p:nvPr/>
        </p:nvCxnSpPr>
        <p:spPr>
          <a:xfrm flipH="1">
            <a:off x="2167169" y="2916401"/>
            <a:ext cx="262128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e 8">
            <a:extLst>
              <a:ext uri="{FF2B5EF4-FFF2-40B4-BE49-F238E27FC236}">
                <a16:creationId xmlns:a16="http://schemas.microsoft.com/office/drawing/2014/main" id="{196EE167-3E77-45D0-A51C-AA86747FAFF4}"/>
              </a:ext>
            </a:extLst>
          </p:cNvPr>
          <p:cNvSpPr/>
          <p:nvPr/>
        </p:nvSpPr>
        <p:spPr>
          <a:xfrm>
            <a:off x="1709061" y="2171852"/>
            <a:ext cx="191409" cy="1537029"/>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B2C21758-5B95-4955-A38B-071A2A546290}"/>
              </a:ext>
            </a:extLst>
          </p:cNvPr>
          <p:cNvSpPr/>
          <p:nvPr/>
        </p:nvSpPr>
        <p:spPr>
          <a:xfrm>
            <a:off x="7573044" y="1683094"/>
            <a:ext cx="2945650" cy="6172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You have 18 cases to review</a:t>
            </a:r>
            <a:endParaRPr lang="en-US" dirty="0">
              <a:solidFill>
                <a:schemeClr val="tx1"/>
              </a:solidFill>
            </a:endParaRPr>
          </a:p>
        </p:txBody>
      </p:sp>
      <p:cxnSp>
        <p:nvCxnSpPr>
          <p:cNvPr id="13" name="Straight Arrow Connector 12">
            <a:extLst>
              <a:ext uri="{FF2B5EF4-FFF2-40B4-BE49-F238E27FC236}">
                <a16:creationId xmlns:a16="http://schemas.microsoft.com/office/drawing/2014/main" id="{B416E312-83E5-4272-A572-D6AEF4171B66}"/>
              </a:ext>
            </a:extLst>
          </p:cNvPr>
          <p:cNvCxnSpPr>
            <a:cxnSpLocks/>
          </p:cNvCxnSpPr>
          <p:nvPr/>
        </p:nvCxnSpPr>
        <p:spPr>
          <a:xfrm flipH="1" flipV="1">
            <a:off x="4113564" y="1876299"/>
            <a:ext cx="3406140" cy="115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416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3561F-E114-4984-A04A-F2E438CF5641}"/>
              </a:ext>
            </a:extLst>
          </p:cNvPr>
          <p:cNvPicPr>
            <a:picLocks noChangeAspect="1"/>
          </p:cNvPicPr>
          <p:nvPr/>
        </p:nvPicPr>
        <p:blipFill rotWithShape="1">
          <a:blip r:embed="rId2"/>
          <a:srcRect l="43541" t="41264" r="9927" b="12142"/>
          <a:stretch/>
        </p:blipFill>
        <p:spPr>
          <a:xfrm>
            <a:off x="1285876" y="559593"/>
            <a:ext cx="9791700" cy="5509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30E56CF1-3E01-4946-B4F8-A4577636B0DF}"/>
              </a:ext>
            </a:extLst>
          </p:cNvPr>
          <p:cNvSpPr/>
          <p:nvPr/>
        </p:nvSpPr>
        <p:spPr>
          <a:xfrm>
            <a:off x="379095" y="55035"/>
            <a:ext cx="5345430" cy="617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First you will see the eye tracker calibration screen</a:t>
            </a:r>
            <a:endParaRPr lang="en-US" dirty="0">
              <a:solidFill>
                <a:schemeClr val="tx1"/>
              </a:solidFill>
            </a:endParaRPr>
          </a:p>
        </p:txBody>
      </p:sp>
      <p:sp>
        <p:nvSpPr>
          <p:cNvPr id="4" name="Rectangle 3">
            <a:extLst>
              <a:ext uri="{FF2B5EF4-FFF2-40B4-BE49-F238E27FC236}">
                <a16:creationId xmlns:a16="http://schemas.microsoft.com/office/drawing/2014/main" id="{B3074C27-C139-4341-86EC-6AE32BD0C711}"/>
              </a:ext>
            </a:extLst>
          </p:cNvPr>
          <p:cNvSpPr/>
          <p:nvPr/>
        </p:nvSpPr>
        <p:spPr>
          <a:xfrm>
            <a:off x="1531620" y="2451258"/>
            <a:ext cx="5345430" cy="6172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Eye tracker calibration: stare at the center of the red box while it is on screen. It will appear nine times. </a:t>
            </a:r>
            <a:endParaRPr lang="en-US" dirty="0">
              <a:solidFill>
                <a:schemeClr val="tx1"/>
              </a:solidFill>
            </a:endParaRPr>
          </a:p>
        </p:txBody>
      </p:sp>
    </p:spTree>
    <p:extLst>
      <p:ext uri="{BB962C8B-B14F-4D97-AF65-F5344CB8AC3E}">
        <p14:creationId xmlns:p14="http://schemas.microsoft.com/office/powerpoint/2010/main" val="2284017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9CBC9B-0375-4A18-B01C-00587B4C79D8}"/>
              </a:ext>
            </a:extLst>
          </p:cNvPr>
          <p:cNvPicPr>
            <a:picLocks noChangeAspect="1"/>
          </p:cNvPicPr>
          <p:nvPr/>
        </p:nvPicPr>
        <p:blipFill>
          <a:blip r:embed="rId2"/>
          <a:stretch>
            <a:fillRect/>
          </a:stretch>
        </p:blipFill>
        <p:spPr>
          <a:xfrm>
            <a:off x="3353816" y="2664872"/>
            <a:ext cx="4790945" cy="1745273"/>
          </a:xfrm>
          <a:prstGeom prst="rect">
            <a:avLst/>
          </a:prstGeom>
        </p:spPr>
      </p:pic>
      <p:sp>
        <p:nvSpPr>
          <p:cNvPr id="3" name="TextBox 2">
            <a:extLst>
              <a:ext uri="{FF2B5EF4-FFF2-40B4-BE49-F238E27FC236}">
                <a16:creationId xmlns:a16="http://schemas.microsoft.com/office/drawing/2014/main" id="{036F5FEF-034F-4A16-9F10-028C8FA67096}"/>
              </a:ext>
            </a:extLst>
          </p:cNvPr>
          <p:cNvSpPr txBox="1"/>
          <p:nvPr/>
        </p:nvSpPr>
        <p:spPr>
          <a:xfrm>
            <a:off x="1258526" y="371032"/>
            <a:ext cx="9330813" cy="1938992"/>
          </a:xfrm>
          <a:prstGeom prst="rect">
            <a:avLst/>
          </a:prstGeom>
          <a:noFill/>
        </p:spPr>
        <p:txBody>
          <a:bodyPr wrap="square" rtlCol="0">
            <a:spAutoFit/>
          </a:bodyPr>
          <a:lstStyle/>
          <a:p>
            <a:r>
              <a:rPr lang="en-US" sz="2000" dirty="0"/>
              <a:t>Some information is displayed in a temporal manner:</a:t>
            </a:r>
          </a:p>
          <a:p>
            <a:pPr marL="342900" indent="-342900">
              <a:buFont typeface="Arial" panose="020B0604020202020204" pitchFamily="34" charset="0"/>
              <a:buChar char="•"/>
            </a:pPr>
            <a:r>
              <a:rPr lang="en-US" sz="2000" dirty="0"/>
              <a:t>vital sign measurements</a:t>
            </a:r>
          </a:p>
          <a:p>
            <a:pPr marL="342900" indent="-342900">
              <a:buFont typeface="Arial" panose="020B0604020202020204" pitchFamily="34" charset="0"/>
              <a:buChar char="•"/>
            </a:pPr>
            <a:r>
              <a:rPr lang="en-US" sz="2000" dirty="0"/>
              <a:t>medication administration</a:t>
            </a:r>
          </a:p>
          <a:p>
            <a:pPr marL="342900" indent="-342900">
              <a:buFont typeface="Arial" panose="020B0604020202020204" pitchFamily="34" charset="0"/>
              <a:buChar char="•"/>
            </a:pPr>
            <a:r>
              <a:rPr lang="en-US" sz="2000" dirty="0"/>
              <a:t>laboratory test results</a:t>
            </a:r>
          </a:p>
          <a:p>
            <a:pPr marL="342900" indent="-342900">
              <a:buFont typeface="Arial" panose="020B0604020202020204" pitchFamily="34" charset="0"/>
              <a:buChar char="•"/>
            </a:pPr>
            <a:r>
              <a:rPr lang="en-US" sz="2000" dirty="0"/>
              <a:t>ventilator settings</a:t>
            </a:r>
          </a:p>
          <a:p>
            <a:pPr marL="342900" indent="-342900">
              <a:buFont typeface="Arial" panose="020B0604020202020204" pitchFamily="34" charset="0"/>
              <a:buChar char="•"/>
            </a:pPr>
            <a:r>
              <a:rPr lang="en-US" sz="2000" dirty="0"/>
              <a:t>intake and output measurements</a:t>
            </a:r>
          </a:p>
        </p:txBody>
      </p:sp>
      <p:sp>
        <p:nvSpPr>
          <p:cNvPr id="4" name="TextBox 3">
            <a:extLst>
              <a:ext uri="{FF2B5EF4-FFF2-40B4-BE49-F238E27FC236}">
                <a16:creationId xmlns:a16="http://schemas.microsoft.com/office/drawing/2014/main" id="{02E28C5D-29E7-4293-805B-25D0C633C06D}"/>
              </a:ext>
            </a:extLst>
          </p:cNvPr>
          <p:cNvSpPr txBox="1"/>
          <p:nvPr/>
        </p:nvSpPr>
        <p:spPr>
          <a:xfrm>
            <a:off x="1258526" y="2822188"/>
            <a:ext cx="1740310" cy="369332"/>
          </a:xfrm>
          <a:prstGeom prst="rect">
            <a:avLst/>
          </a:prstGeom>
          <a:noFill/>
        </p:spPr>
        <p:txBody>
          <a:bodyPr wrap="square" rtlCol="0">
            <a:spAutoFit/>
          </a:bodyPr>
          <a:lstStyle/>
          <a:p>
            <a:r>
              <a:rPr lang="en-US" dirty="0"/>
              <a:t>Data field name</a:t>
            </a:r>
          </a:p>
        </p:txBody>
      </p:sp>
      <p:sp>
        <p:nvSpPr>
          <p:cNvPr id="5" name="TextBox 4">
            <a:extLst>
              <a:ext uri="{FF2B5EF4-FFF2-40B4-BE49-F238E27FC236}">
                <a16:creationId xmlns:a16="http://schemas.microsoft.com/office/drawing/2014/main" id="{B11A7464-9DA1-44BC-8DCA-C155859C2F4D}"/>
              </a:ext>
            </a:extLst>
          </p:cNvPr>
          <p:cNvSpPr txBox="1"/>
          <p:nvPr/>
        </p:nvSpPr>
        <p:spPr>
          <a:xfrm>
            <a:off x="280087" y="3587040"/>
            <a:ext cx="2936074" cy="369332"/>
          </a:xfrm>
          <a:prstGeom prst="rect">
            <a:avLst/>
          </a:prstGeom>
          <a:noFill/>
        </p:spPr>
        <p:txBody>
          <a:bodyPr wrap="square" rtlCol="0">
            <a:spAutoFit/>
          </a:bodyPr>
          <a:lstStyle/>
          <a:p>
            <a:r>
              <a:rPr lang="en-US" dirty="0"/>
              <a:t>Reference range (blue band) </a:t>
            </a:r>
          </a:p>
        </p:txBody>
      </p:sp>
      <p:sp>
        <p:nvSpPr>
          <p:cNvPr id="6" name="TextBox 5">
            <a:extLst>
              <a:ext uri="{FF2B5EF4-FFF2-40B4-BE49-F238E27FC236}">
                <a16:creationId xmlns:a16="http://schemas.microsoft.com/office/drawing/2014/main" id="{C9290189-0A56-4B80-9B6B-2127E958B77D}"/>
              </a:ext>
            </a:extLst>
          </p:cNvPr>
          <p:cNvSpPr txBox="1"/>
          <p:nvPr/>
        </p:nvSpPr>
        <p:spPr>
          <a:xfrm>
            <a:off x="3014816" y="4752387"/>
            <a:ext cx="1484671" cy="369332"/>
          </a:xfrm>
          <a:prstGeom prst="rect">
            <a:avLst/>
          </a:prstGeom>
          <a:noFill/>
        </p:spPr>
        <p:txBody>
          <a:bodyPr wrap="square" rtlCol="0">
            <a:spAutoFit/>
          </a:bodyPr>
          <a:lstStyle/>
          <a:p>
            <a:r>
              <a:rPr lang="en-US" dirty="0"/>
              <a:t>Y-Axis ranges</a:t>
            </a:r>
          </a:p>
        </p:txBody>
      </p:sp>
      <p:sp>
        <p:nvSpPr>
          <p:cNvPr id="7" name="TextBox 6">
            <a:extLst>
              <a:ext uri="{FF2B5EF4-FFF2-40B4-BE49-F238E27FC236}">
                <a16:creationId xmlns:a16="http://schemas.microsoft.com/office/drawing/2014/main" id="{7DD865D3-F6B3-4A47-BCE1-6F963609754A}"/>
              </a:ext>
            </a:extLst>
          </p:cNvPr>
          <p:cNvSpPr txBox="1"/>
          <p:nvPr/>
        </p:nvSpPr>
        <p:spPr>
          <a:xfrm>
            <a:off x="5265174" y="4726103"/>
            <a:ext cx="2128684" cy="923330"/>
          </a:xfrm>
          <a:prstGeom prst="rect">
            <a:avLst/>
          </a:prstGeom>
          <a:noFill/>
        </p:spPr>
        <p:txBody>
          <a:bodyPr wrap="square" rtlCol="0">
            <a:spAutoFit/>
          </a:bodyPr>
          <a:lstStyle/>
          <a:p>
            <a:r>
              <a:rPr lang="en-US" dirty="0"/>
              <a:t>Data point (in this case, a temperature measurement)</a:t>
            </a:r>
          </a:p>
        </p:txBody>
      </p:sp>
      <p:sp>
        <p:nvSpPr>
          <p:cNvPr id="8" name="TextBox 7">
            <a:extLst>
              <a:ext uri="{FF2B5EF4-FFF2-40B4-BE49-F238E27FC236}">
                <a16:creationId xmlns:a16="http://schemas.microsoft.com/office/drawing/2014/main" id="{89BFE300-FDCD-4896-8742-FAF7AF53A790}"/>
              </a:ext>
            </a:extLst>
          </p:cNvPr>
          <p:cNvSpPr txBox="1"/>
          <p:nvPr/>
        </p:nvSpPr>
        <p:spPr>
          <a:xfrm>
            <a:off x="8947354" y="2421686"/>
            <a:ext cx="1936955" cy="369332"/>
          </a:xfrm>
          <a:prstGeom prst="rect">
            <a:avLst/>
          </a:prstGeom>
          <a:noFill/>
        </p:spPr>
        <p:txBody>
          <a:bodyPr wrap="square" rtlCol="0">
            <a:spAutoFit/>
          </a:bodyPr>
          <a:lstStyle/>
          <a:p>
            <a:r>
              <a:rPr lang="en-US" dirty="0"/>
              <a:t>Most recent value</a:t>
            </a:r>
          </a:p>
        </p:txBody>
      </p:sp>
      <p:sp>
        <p:nvSpPr>
          <p:cNvPr id="9" name="TextBox 8">
            <a:extLst>
              <a:ext uri="{FF2B5EF4-FFF2-40B4-BE49-F238E27FC236}">
                <a16:creationId xmlns:a16="http://schemas.microsoft.com/office/drawing/2014/main" id="{47F49FEE-B1C2-4166-B5CD-AED69711E2A8}"/>
              </a:ext>
            </a:extLst>
          </p:cNvPr>
          <p:cNvSpPr txBox="1"/>
          <p:nvPr/>
        </p:nvSpPr>
        <p:spPr>
          <a:xfrm>
            <a:off x="8947354" y="2836216"/>
            <a:ext cx="2369574" cy="646331"/>
          </a:xfrm>
          <a:prstGeom prst="rect">
            <a:avLst/>
          </a:prstGeom>
          <a:noFill/>
        </p:spPr>
        <p:txBody>
          <a:bodyPr wrap="square" rtlCol="0">
            <a:spAutoFit/>
          </a:bodyPr>
          <a:lstStyle/>
          <a:p>
            <a:r>
              <a:rPr lang="en-US" dirty="0"/>
              <a:t>Units of the most recent value</a:t>
            </a:r>
          </a:p>
        </p:txBody>
      </p:sp>
      <p:sp>
        <p:nvSpPr>
          <p:cNvPr id="10" name="TextBox 9">
            <a:extLst>
              <a:ext uri="{FF2B5EF4-FFF2-40B4-BE49-F238E27FC236}">
                <a16:creationId xmlns:a16="http://schemas.microsoft.com/office/drawing/2014/main" id="{2C5E5332-506F-46EC-8C7E-082AB9130566}"/>
              </a:ext>
            </a:extLst>
          </p:cNvPr>
          <p:cNvSpPr txBox="1"/>
          <p:nvPr/>
        </p:nvSpPr>
        <p:spPr>
          <a:xfrm>
            <a:off x="4499487" y="6297538"/>
            <a:ext cx="3660059" cy="369332"/>
          </a:xfrm>
          <a:prstGeom prst="rect">
            <a:avLst/>
          </a:prstGeom>
          <a:noFill/>
        </p:spPr>
        <p:txBody>
          <a:bodyPr wrap="square" rtlCol="0">
            <a:spAutoFit/>
          </a:bodyPr>
          <a:lstStyle/>
          <a:p>
            <a:r>
              <a:rPr lang="en-US" dirty="0"/>
              <a:t>Time increases from left to right </a:t>
            </a:r>
          </a:p>
        </p:txBody>
      </p:sp>
      <p:cxnSp>
        <p:nvCxnSpPr>
          <p:cNvPr id="12" name="Straight Arrow Connector 11">
            <a:extLst>
              <a:ext uri="{FF2B5EF4-FFF2-40B4-BE49-F238E27FC236}">
                <a16:creationId xmlns:a16="http://schemas.microsoft.com/office/drawing/2014/main" id="{0167C5B1-BEDF-4B99-9077-F6642B0A055C}"/>
              </a:ext>
            </a:extLst>
          </p:cNvPr>
          <p:cNvCxnSpPr>
            <a:cxnSpLocks/>
          </p:cNvCxnSpPr>
          <p:nvPr/>
        </p:nvCxnSpPr>
        <p:spPr>
          <a:xfrm>
            <a:off x="4223549" y="6199550"/>
            <a:ext cx="36250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B766834-C98F-455F-B74D-FA99BC767A00}"/>
              </a:ext>
            </a:extLst>
          </p:cNvPr>
          <p:cNvCxnSpPr>
            <a:cxnSpLocks/>
          </p:cNvCxnSpPr>
          <p:nvPr/>
        </p:nvCxnSpPr>
        <p:spPr>
          <a:xfrm flipV="1">
            <a:off x="3733799" y="4410146"/>
            <a:ext cx="0" cy="3159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F569C8F-2105-4947-85E5-EE5FD71B9EBF}"/>
              </a:ext>
            </a:extLst>
          </p:cNvPr>
          <p:cNvCxnSpPr>
            <a:cxnSpLocks/>
            <a:stCxn id="4" idx="3"/>
          </p:cNvCxnSpPr>
          <p:nvPr/>
        </p:nvCxnSpPr>
        <p:spPr>
          <a:xfrm>
            <a:off x="2998836" y="3006854"/>
            <a:ext cx="53831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F97E9E6-C235-4EB4-9398-2DCB74E81315}"/>
              </a:ext>
            </a:extLst>
          </p:cNvPr>
          <p:cNvCxnSpPr>
            <a:cxnSpLocks/>
            <a:stCxn id="5" idx="3"/>
          </p:cNvCxnSpPr>
          <p:nvPr/>
        </p:nvCxnSpPr>
        <p:spPr>
          <a:xfrm>
            <a:off x="3216161" y="3771706"/>
            <a:ext cx="8163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3FFCE41-1707-4549-A9E7-BB10BDB85327}"/>
              </a:ext>
            </a:extLst>
          </p:cNvPr>
          <p:cNvCxnSpPr>
            <a:cxnSpLocks/>
          </p:cNvCxnSpPr>
          <p:nvPr/>
        </p:nvCxnSpPr>
        <p:spPr>
          <a:xfrm flipV="1">
            <a:off x="6088625" y="3864077"/>
            <a:ext cx="0" cy="7882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AF68AE0-66C8-4DC2-9C15-F5D2AFDD0C66}"/>
              </a:ext>
            </a:extLst>
          </p:cNvPr>
          <p:cNvCxnSpPr>
            <a:cxnSpLocks/>
            <a:stCxn id="8" idx="1"/>
          </p:cNvCxnSpPr>
          <p:nvPr/>
        </p:nvCxnSpPr>
        <p:spPr>
          <a:xfrm flipH="1">
            <a:off x="8019404" y="2606352"/>
            <a:ext cx="927950" cy="3485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412F38-0A94-4D5E-B04A-666692A466A6}"/>
              </a:ext>
            </a:extLst>
          </p:cNvPr>
          <p:cNvCxnSpPr>
            <a:cxnSpLocks/>
            <a:stCxn id="9" idx="1"/>
          </p:cNvCxnSpPr>
          <p:nvPr/>
        </p:nvCxnSpPr>
        <p:spPr>
          <a:xfrm flipH="1">
            <a:off x="8019404" y="3159382"/>
            <a:ext cx="927950" cy="631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D020D5E-09AF-40D1-8FEE-D962A3CCF553}"/>
              </a:ext>
            </a:extLst>
          </p:cNvPr>
          <p:cNvSpPr txBox="1"/>
          <p:nvPr/>
        </p:nvSpPr>
        <p:spPr>
          <a:xfrm>
            <a:off x="7675901" y="4683563"/>
            <a:ext cx="4230963" cy="923330"/>
          </a:xfrm>
          <a:prstGeom prst="rect">
            <a:avLst/>
          </a:prstGeom>
          <a:noFill/>
        </p:spPr>
        <p:txBody>
          <a:bodyPr wrap="square" rtlCol="0">
            <a:spAutoFit/>
          </a:bodyPr>
          <a:lstStyle/>
          <a:p>
            <a:r>
              <a:rPr lang="en-US" b="1" dirty="0">
                <a:solidFill>
                  <a:srgbClr val="FF0000"/>
                </a:solidFill>
              </a:rPr>
              <a:t>Red data point</a:t>
            </a:r>
            <a:r>
              <a:rPr lang="en-US" dirty="0"/>
              <a:t>: above reference range</a:t>
            </a:r>
          </a:p>
          <a:p>
            <a:r>
              <a:rPr lang="en-US" b="1" dirty="0">
                <a:solidFill>
                  <a:srgbClr val="33CC33"/>
                </a:solidFill>
              </a:rPr>
              <a:t>Green data point</a:t>
            </a:r>
            <a:r>
              <a:rPr lang="en-US" dirty="0"/>
              <a:t>: within reference range</a:t>
            </a:r>
          </a:p>
          <a:p>
            <a:r>
              <a:rPr lang="en-US" b="1" dirty="0">
                <a:solidFill>
                  <a:srgbClr val="00CCFF"/>
                </a:solidFill>
              </a:rPr>
              <a:t>Blue</a:t>
            </a:r>
            <a:r>
              <a:rPr lang="en-US" b="1" dirty="0"/>
              <a:t> </a:t>
            </a:r>
            <a:r>
              <a:rPr lang="en-US" b="1" dirty="0">
                <a:solidFill>
                  <a:srgbClr val="00CCFF"/>
                </a:solidFill>
              </a:rPr>
              <a:t>data point</a:t>
            </a:r>
            <a:r>
              <a:rPr lang="en-US" dirty="0"/>
              <a:t>: below reference range</a:t>
            </a:r>
          </a:p>
        </p:txBody>
      </p:sp>
    </p:spTree>
    <p:extLst>
      <p:ext uri="{BB962C8B-B14F-4D97-AF65-F5344CB8AC3E}">
        <p14:creationId xmlns:p14="http://schemas.microsoft.com/office/powerpoint/2010/main" val="3995544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FD8350-9280-4A60-8376-D3CDB35C0A85}"/>
              </a:ext>
            </a:extLst>
          </p:cNvPr>
          <p:cNvPicPr>
            <a:picLocks noChangeAspect="1"/>
          </p:cNvPicPr>
          <p:nvPr/>
        </p:nvPicPr>
        <p:blipFill>
          <a:blip r:embed="rId2"/>
          <a:stretch>
            <a:fillRect/>
          </a:stretch>
        </p:blipFill>
        <p:spPr>
          <a:xfrm>
            <a:off x="1285874" y="535454"/>
            <a:ext cx="9791701" cy="5575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557C5BF7-9F52-4694-BDAC-80C33E7FA37B}"/>
              </a:ext>
            </a:extLst>
          </p:cNvPr>
          <p:cNvSpPr/>
          <p:nvPr/>
        </p:nvSpPr>
        <p:spPr>
          <a:xfrm>
            <a:off x="379095" y="22377"/>
            <a:ext cx="5345430" cy="617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End of the eye tracker calibration screen</a:t>
            </a:r>
            <a:endParaRPr lang="en-US" dirty="0">
              <a:solidFill>
                <a:schemeClr val="tx1"/>
              </a:solidFill>
            </a:endParaRPr>
          </a:p>
        </p:txBody>
      </p:sp>
      <p:sp>
        <p:nvSpPr>
          <p:cNvPr id="7" name="Rectangle 6">
            <a:extLst>
              <a:ext uri="{FF2B5EF4-FFF2-40B4-BE49-F238E27FC236}">
                <a16:creationId xmlns:a16="http://schemas.microsoft.com/office/drawing/2014/main" id="{DF6830F4-3D04-441D-BD5F-85C2C38816DE}"/>
              </a:ext>
            </a:extLst>
          </p:cNvPr>
          <p:cNvSpPr/>
          <p:nvPr/>
        </p:nvSpPr>
        <p:spPr>
          <a:xfrm>
            <a:off x="4027170" y="4165758"/>
            <a:ext cx="5345430" cy="6172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Click continue and you will go to your next case. There is a short delay after your click. </a:t>
            </a:r>
            <a:endParaRPr lang="en-US" dirty="0">
              <a:solidFill>
                <a:schemeClr val="tx1"/>
              </a:solidFill>
            </a:endParaRPr>
          </a:p>
        </p:txBody>
      </p:sp>
    </p:spTree>
    <p:extLst>
      <p:ext uri="{BB962C8B-B14F-4D97-AF65-F5344CB8AC3E}">
        <p14:creationId xmlns:p14="http://schemas.microsoft.com/office/powerpoint/2010/main" val="856447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37536-3C03-4CC4-983E-E025E8C58C5F}"/>
              </a:ext>
            </a:extLst>
          </p:cNvPr>
          <p:cNvPicPr>
            <a:picLocks noChangeAspect="1"/>
          </p:cNvPicPr>
          <p:nvPr/>
        </p:nvPicPr>
        <p:blipFill>
          <a:blip r:embed="rId2"/>
          <a:stretch>
            <a:fillRect/>
          </a:stretch>
        </p:blipFill>
        <p:spPr>
          <a:xfrm>
            <a:off x="1133475" y="583599"/>
            <a:ext cx="9925050" cy="5657850"/>
          </a:xfrm>
          <a:prstGeom prst="rect">
            <a:avLst/>
          </a:prstGeom>
        </p:spPr>
      </p:pic>
      <p:sp>
        <p:nvSpPr>
          <p:cNvPr id="3" name="Rectangle 2">
            <a:extLst>
              <a:ext uri="{FF2B5EF4-FFF2-40B4-BE49-F238E27FC236}">
                <a16:creationId xmlns:a16="http://schemas.microsoft.com/office/drawing/2014/main" id="{2CFFCD98-B165-467C-AD76-8D497DB25E14}"/>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1 shown in Version 1 </a:t>
            </a:r>
            <a:endParaRPr lang="en-US" dirty="0">
              <a:solidFill>
                <a:schemeClr val="tx1"/>
              </a:solidFill>
            </a:endParaRPr>
          </a:p>
        </p:txBody>
      </p:sp>
      <p:sp>
        <p:nvSpPr>
          <p:cNvPr id="5" name="Rectangle 4">
            <a:extLst>
              <a:ext uri="{FF2B5EF4-FFF2-40B4-BE49-F238E27FC236}">
                <a16:creationId xmlns:a16="http://schemas.microsoft.com/office/drawing/2014/main" id="{D879E53F-8756-44FE-AA01-85447769D032}"/>
              </a:ext>
            </a:extLst>
          </p:cNvPr>
          <p:cNvSpPr/>
          <p:nvPr/>
        </p:nvSpPr>
        <p:spPr>
          <a:xfrm>
            <a:off x="6667499" y="1125139"/>
            <a:ext cx="5345430" cy="134183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Remember the ICU admission date corresponds to the left side of the Time selector and the current date corresponds to the right side.  By default, the most recent 72 hours will be selected for each case.  </a:t>
            </a:r>
            <a:endParaRPr lang="en-US" dirty="0">
              <a:solidFill>
                <a:schemeClr val="tx1"/>
              </a:solidFill>
            </a:endParaRPr>
          </a:p>
        </p:txBody>
      </p:sp>
      <p:sp>
        <p:nvSpPr>
          <p:cNvPr id="6" name="Rectangle 5">
            <a:extLst>
              <a:ext uri="{FF2B5EF4-FFF2-40B4-BE49-F238E27FC236}">
                <a16:creationId xmlns:a16="http://schemas.microsoft.com/office/drawing/2014/main" id="{872D67F3-C8F3-4785-944B-591CB49AA628}"/>
              </a:ext>
            </a:extLst>
          </p:cNvPr>
          <p:cNvSpPr/>
          <p:nvPr/>
        </p:nvSpPr>
        <p:spPr>
          <a:xfrm>
            <a:off x="4895849" y="3849289"/>
            <a:ext cx="5345430" cy="6655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Click okay to start case. Take a Break will save your progress take you back to the home screen. </a:t>
            </a:r>
            <a:endParaRPr lang="en-US" dirty="0">
              <a:solidFill>
                <a:schemeClr val="tx1"/>
              </a:solidFill>
            </a:endParaRPr>
          </a:p>
        </p:txBody>
      </p:sp>
    </p:spTree>
    <p:extLst>
      <p:ext uri="{BB962C8B-B14F-4D97-AF65-F5344CB8AC3E}">
        <p14:creationId xmlns:p14="http://schemas.microsoft.com/office/powerpoint/2010/main" val="1355481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0BA5ED-12B7-4EF3-8C86-AE087FE9CFCE}"/>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1 shown in Version 1 </a:t>
            </a:r>
            <a:endParaRPr lang="en-US" dirty="0">
              <a:solidFill>
                <a:schemeClr val="tx1"/>
              </a:solidFill>
            </a:endParaRPr>
          </a:p>
        </p:txBody>
      </p:sp>
      <p:sp>
        <p:nvSpPr>
          <p:cNvPr id="6" name="Rectangle 5">
            <a:extLst>
              <a:ext uri="{FF2B5EF4-FFF2-40B4-BE49-F238E27FC236}">
                <a16:creationId xmlns:a16="http://schemas.microsoft.com/office/drawing/2014/main" id="{0B0A63FB-F5B6-49D8-ACC2-2F904C8290C8}"/>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A. </a:t>
            </a:r>
            <a:endParaRPr lang="en-US" dirty="0">
              <a:solidFill>
                <a:schemeClr val="tx1"/>
              </a:solidFill>
            </a:endParaRPr>
          </a:p>
        </p:txBody>
      </p:sp>
      <p:pic>
        <p:nvPicPr>
          <p:cNvPr id="2" name="Picture 1">
            <a:extLst>
              <a:ext uri="{FF2B5EF4-FFF2-40B4-BE49-F238E27FC236}">
                <a16:creationId xmlns:a16="http://schemas.microsoft.com/office/drawing/2014/main" id="{9A48EBFE-104D-443D-AF81-609A34327B0D}"/>
              </a:ext>
            </a:extLst>
          </p:cNvPr>
          <p:cNvPicPr>
            <a:picLocks noChangeAspect="1"/>
          </p:cNvPicPr>
          <p:nvPr/>
        </p:nvPicPr>
        <p:blipFill>
          <a:blip r:embed="rId2"/>
          <a:stretch>
            <a:fillRect/>
          </a:stretch>
        </p:blipFill>
        <p:spPr>
          <a:xfrm>
            <a:off x="1123950" y="448269"/>
            <a:ext cx="9982200" cy="5695950"/>
          </a:xfrm>
          <a:prstGeom prst="rect">
            <a:avLst/>
          </a:prstGeom>
        </p:spPr>
      </p:pic>
    </p:spTree>
    <p:extLst>
      <p:ext uri="{BB962C8B-B14F-4D97-AF65-F5344CB8AC3E}">
        <p14:creationId xmlns:p14="http://schemas.microsoft.com/office/powerpoint/2010/main" val="385662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060D0E-E594-4EB7-9089-1D4717B9EB8C}"/>
              </a:ext>
            </a:extLst>
          </p:cNvPr>
          <p:cNvPicPr>
            <a:picLocks noChangeAspect="1"/>
          </p:cNvPicPr>
          <p:nvPr/>
        </p:nvPicPr>
        <p:blipFill>
          <a:blip r:embed="rId2"/>
          <a:stretch>
            <a:fillRect/>
          </a:stretch>
        </p:blipFill>
        <p:spPr>
          <a:xfrm>
            <a:off x="1201566" y="559593"/>
            <a:ext cx="9953625" cy="5648325"/>
          </a:xfrm>
          <a:prstGeom prst="rect">
            <a:avLst/>
          </a:prstGeom>
        </p:spPr>
      </p:pic>
      <p:sp>
        <p:nvSpPr>
          <p:cNvPr id="3" name="Rectangle 2">
            <a:extLst>
              <a:ext uri="{FF2B5EF4-FFF2-40B4-BE49-F238E27FC236}">
                <a16:creationId xmlns:a16="http://schemas.microsoft.com/office/drawing/2014/main" id="{FA0D4B32-21A1-47C0-8B4F-C5F9CF74641C}"/>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1 shown in Version 1 </a:t>
            </a:r>
            <a:endParaRPr lang="en-US" dirty="0">
              <a:solidFill>
                <a:schemeClr val="tx1"/>
              </a:solidFill>
            </a:endParaRPr>
          </a:p>
        </p:txBody>
      </p:sp>
      <p:sp>
        <p:nvSpPr>
          <p:cNvPr id="4" name="Rectangle 3">
            <a:extLst>
              <a:ext uri="{FF2B5EF4-FFF2-40B4-BE49-F238E27FC236}">
                <a16:creationId xmlns:a16="http://schemas.microsoft.com/office/drawing/2014/main" id="{F4270C49-B1F5-4287-A012-115386C99E8C}"/>
              </a:ext>
            </a:extLst>
          </p:cNvPr>
          <p:cNvSpPr/>
          <p:nvPr/>
        </p:nvSpPr>
        <p:spPr>
          <a:xfrm>
            <a:off x="7431404" y="1266228"/>
            <a:ext cx="3305175" cy="6482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You can see 24 more hours are added to the time selector. </a:t>
            </a:r>
            <a:endParaRPr lang="en-US" dirty="0">
              <a:solidFill>
                <a:schemeClr val="tx1"/>
              </a:solidFill>
            </a:endParaRPr>
          </a:p>
        </p:txBody>
      </p:sp>
      <p:sp>
        <p:nvSpPr>
          <p:cNvPr id="5" name="Right Brace 4">
            <a:extLst>
              <a:ext uri="{FF2B5EF4-FFF2-40B4-BE49-F238E27FC236}">
                <a16:creationId xmlns:a16="http://schemas.microsoft.com/office/drawing/2014/main" id="{80AA7BBA-9195-4E0C-A68B-989B1E039A54}"/>
              </a:ext>
            </a:extLst>
          </p:cNvPr>
          <p:cNvSpPr/>
          <p:nvPr/>
        </p:nvSpPr>
        <p:spPr>
          <a:xfrm rot="5400000">
            <a:off x="8973171" y="659406"/>
            <a:ext cx="187698" cy="569941"/>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1B945600-D1E3-4B39-94C8-2F153D84E4A0}"/>
              </a:ext>
            </a:extLst>
          </p:cNvPr>
          <p:cNvSpPr/>
          <p:nvPr/>
        </p:nvSpPr>
        <p:spPr>
          <a:xfrm>
            <a:off x="7431404" y="2010365"/>
            <a:ext cx="3305175" cy="75188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Default selected time still corresponds to the most recent 72 hours.</a:t>
            </a:r>
            <a:endParaRPr lang="en-US" dirty="0">
              <a:solidFill>
                <a:schemeClr val="tx1"/>
              </a:solidFill>
            </a:endParaRPr>
          </a:p>
        </p:txBody>
      </p:sp>
    </p:spTree>
    <p:extLst>
      <p:ext uri="{BB962C8B-B14F-4D97-AF65-F5344CB8AC3E}">
        <p14:creationId xmlns:p14="http://schemas.microsoft.com/office/powerpoint/2010/main" val="1375650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88C261-5AD5-42F6-8567-6ADAEFCFFFF1}"/>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1 shown in Version 1 </a:t>
            </a:r>
            <a:endParaRPr lang="en-US" dirty="0">
              <a:solidFill>
                <a:schemeClr val="tx1"/>
              </a:solidFill>
            </a:endParaRPr>
          </a:p>
        </p:txBody>
      </p:sp>
      <p:sp>
        <p:nvSpPr>
          <p:cNvPr id="4" name="Rectangle 3">
            <a:extLst>
              <a:ext uri="{FF2B5EF4-FFF2-40B4-BE49-F238E27FC236}">
                <a16:creationId xmlns:a16="http://schemas.microsoft.com/office/drawing/2014/main" id="{CE42B515-30E1-4B7B-9CC5-EC85309B827C}"/>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B. </a:t>
            </a:r>
            <a:endParaRPr lang="en-US" dirty="0">
              <a:solidFill>
                <a:schemeClr val="tx1"/>
              </a:solidFill>
            </a:endParaRPr>
          </a:p>
        </p:txBody>
      </p:sp>
      <p:pic>
        <p:nvPicPr>
          <p:cNvPr id="2" name="Picture 1">
            <a:extLst>
              <a:ext uri="{FF2B5EF4-FFF2-40B4-BE49-F238E27FC236}">
                <a16:creationId xmlns:a16="http://schemas.microsoft.com/office/drawing/2014/main" id="{84B92ED5-2E7F-48B0-9736-44E386E0F543}"/>
              </a:ext>
            </a:extLst>
          </p:cNvPr>
          <p:cNvPicPr>
            <a:picLocks noChangeAspect="1"/>
          </p:cNvPicPr>
          <p:nvPr/>
        </p:nvPicPr>
        <p:blipFill>
          <a:blip r:embed="rId2"/>
          <a:stretch>
            <a:fillRect/>
          </a:stretch>
        </p:blipFill>
        <p:spPr>
          <a:xfrm>
            <a:off x="1162050" y="495894"/>
            <a:ext cx="9944100" cy="5648325"/>
          </a:xfrm>
          <a:prstGeom prst="rect">
            <a:avLst/>
          </a:prstGeom>
        </p:spPr>
      </p:pic>
    </p:spTree>
    <p:extLst>
      <p:ext uri="{BB962C8B-B14F-4D97-AF65-F5344CB8AC3E}">
        <p14:creationId xmlns:p14="http://schemas.microsoft.com/office/powerpoint/2010/main" val="386853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ECAA1A-E9E4-469E-A6D3-F46F8E34F8BE}"/>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1 shown in Version 1 </a:t>
            </a:r>
            <a:endParaRPr lang="en-US" dirty="0">
              <a:solidFill>
                <a:schemeClr val="tx1"/>
              </a:solidFill>
            </a:endParaRPr>
          </a:p>
        </p:txBody>
      </p:sp>
      <p:sp>
        <p:nvSpPr>
          <p:cNvPr id="4" name="Rectangle 3">
            <a:extLst>
              <a:ext uri="{FF2B5EF4-FFF2-40B4-BE49-F238E27FC236}">
                <a16:creationId xmlns:a16="http://schemas.microsoft.com/office/drawing/2014/main" id="{B5383529-F3A5-48F6-AAB2-44768B636DA7}"/>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C. </a:t>
            </a:r>
            <a:endParaRPr lang="en-US" dirty="0">
              <a:solidFill>
                <a:schemeClr val="tx1"/>
              </a:solidFill>
            </a:endParaRPr>
          </a:p>
        </p:txBody>
      </p:sp>
      <p:pic>
        <p:nvPicPr>
          <p:cNvPr id="2" name="Picture 1">
            <a:extLst>
              <a:ext uri="{FF2B5EF4-FFF2-40B4-BE49-F238E27FC236}">
                <a16:creationId xmlns:a16="http://schemas.microsoft.com/office/drawing/2014/main" id="{9FC3D1F1-FE90-401F-8CC4-2F1AD603EB18}"/>
              </a:ext>
            </a:extLst>
          </p:cNvPr>
          <p:cNvPicPr>
            <a:picLocks noChangeAspect="1"/>
          </p:cNvPicPr>
          <p:nvPr/>
        </p:nvPicPr>
        <p:blipFill>
          <a:blip r:embed="rId2"/>
          <a:stretch>
            <a:fillRect/>
          </a:stretch>
        </p:blipFill>
        <p:spPr>
          <a:xfrm>
            <a:off x="1181100" y="467319"/>
            <a:ext cx="9925050" cy="5676900"/>
          </a:xfrm>
          <a:prstGeom prst="rect">
            <a:avLst/>
          </a:prstGeom>
        </p:spPr>
      </p:pic>
    </p:spTree>
    <p:extLst>
      <p:ext uri="{BB962C8B-B14F-4D97-AF65-F5344CB8AC3E}">
        <p14:creationId xmlns:p14="http://schemas.microsoft.com/office/powerpoint/2010/main" val="2394580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A243F6-1843-4D8F-A896-CF82268B7ABF}"/>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1 shown in Version 1 </a:t>
            </a:r>
            <a:endParaRPr lang="en-US" dirty="0">
              <a:solidFill>
                <a:schemeClr val="tx1"/>
              </a:solidFill>
            </a:endParaRPr>
          </a:p>
        </p:txBody>
      </p:sp>
      <p:sp>
        <p:nvSpPr>
          <p:cNvPr id="4" name="Rectangle 3">
            <a:extLst>
              <a:ext uri="{FF2B5EF4-FFF2-40B4-BE49-F238E27FC236}">
                <a16:creationId xmlns:a16="http://schemas.microsoft.com/office/drawing/2014/main" id="{D216B674-62B1-42CF-981A-3D7CA4CC3FB6}"/>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D. </a:t>
            </a:r>
            <a:endParaRPr lang="en-US" dirty="0">
              <a:solidFill>
                <a:schemeClr val="tx1"/>
              </a:solidFill>
            </a:endParaRPr>
          </a:p>
        </p:txBody>
      </p:sp>
      <p:pic>
        <p:nvPicPr>
          <p:cNvPr id="2" name="Picture 1">
            <a:extLst>
              <a:ext uri="{FF2B5EF4-FFF2-40B4-BE49-F238E27FC236}">
                <a16:creationId xmlns:a16="http://schemas.microsoft.com/office/drawing/2014/main" id="{58B899D1-EBF1-457F-929F-D00B39E718D8}"/>
              </a:ext>
            </a:extLst>
          </p:cNvPr>
          <p:cNvPicPr>
            <a:picLocks noChangeAspect="1"/>
          </p:cNvPicPr>
          <p:nvPr/>
        </p:nvPicPr>
        <p:blipFill>
          <a:blip r:embed="rId2"/>
          <a:stretch>
            <a:fillRect/>
          </a:stretch>
        </p:blipFill>
        <p:spPr>
          <a:xfrm>
            <a:off x="1171575" y="467319"/>
            <a:ext cx="9934575" cy="5676900"/>
          </a:xfrm>
          <a:prstGeom prst="rect">
            <a:avLst/>
          </a:prstGeom>
        </p:spPr>
      </p:pic>
    </p:spTree>
    <p:extLst>
      <p:ext uri="{BB962C8B-B14F-4D97-AF65-F5344CB8AC3E}">
        <p14:creationId xmlns:p14="http://schemas.microsoft.com/office/powerpoint/2010/main" val="2310415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708738-D45E-4AC8-933E-57C0DF2965D1}"/>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1 shown in Version 1 </a:t>
            </a:r>
            <a:endParaRPr lang="en-US" dirty="0">
              <a:solidFill>
                <a:schemeClr val="tx1"/>
              </a:solidFill>
            </a:endParaRPr>
          </a:p>
        </p:txBody>
      </p:sp>
      <p:sp>
        <p:nvSpPr>
          <p:cNvPr id="5" name="Rectangle 4">
            <a:extLst>
              <a:ext uri="{FF2B5EF4-FFF2-40B4-BE49-F238E27FC236}">
                <a16:creationId xmlns:a16="http://schemas.microsoft.com/office/drawing/2014/main" id="{943283D4-EA8F-4DC4-8704-0C600C297A1B}"/>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E. </a:t>
            </a:r>
            <a:endParaRPr lang="en-US" dirty="0">
              <a:solidFill>
                <a:schemeClr val="tx1"/>
              </a:solidFill>
            </a:endParaRPr>
          </a:p>
        </p:txBody>
      </p:sp>
      <p:pic>
        <p:nvPicPr>
          <p:cNvPr id="4" name="Picture 3">
            <a:extLst>
              <a:ext uri="{FF2B5EF4-FFF2-40B4-BE49-F238E27FC236}">
                <a16:creationId xmlns:a16="http://schemas.microsoft.com/office/drawing/2014/main" id="{09CBEB41-7BBD-496C-AB82-FE324C15B5DA}"/>
              </a:ext>
            </a:extLst>
          </p:cNvPr>
          <p:cNvPicPr>
            <a:picLocks noChangeAspect="1"/>
          </p:cNvPicPr>
          <p:nvPr/>
        </p:nvPicPr>
        <p:blipFill>
          <a:blip r:embed="rId2"/>
          <a:stretch>
            <a:fillRect/>
          </a:stretch>
        </p:blipFill>
        <p:spPr>
          <a:xfrm>
            <a:off x="1168228" y="495894"/>
            <a:ext cx="9944100" cy="5648325"/>
          </a:xfrm>
          <a:prstGeom prst="rect">
            <a:avLst/>
          </a:prstGeom>
        </p:spPr>
      </p:pic>
    </p:spTree>
    <p:extLst>
      <p:ext uri="{BB962C8B-B14F-4D97-AF65-F5344CB8AC3E}">
        <p14:creationId xmlns:p14="http://schemas.microsoft.com/office/powerpoint/2010/main" val="423628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5DA948-9D0B-45AC-A79D-BE33FE652083}"/>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1 shown in Version 1 </a:t>
            </a:r>
            <a:endParaRPr lang="en-US" dirty="0">
              <a:solidFill>
                <a:schemeClr val="tx1"/>
              </a:solidFill>
            </a:endParaRPr>
          </a:p>
        </p:txBody>
      </p:sp>
      <p:sp>
        <p:nvSpPr>
          <p:cNvPr id="5" name="Rectangle 4">
            <a:extLst>
              <a:ext uri="{FF2B5EF4-FFF2-40B4-BE49-F238E27FC236}">
                <a16:creationId xmlns:a16="http://schemas.microsoft.com/office/drawing/2014/main" id="{2E726323-7371-49D8-91AE-BB6A8BC1BF90}"/>
              </a:ext>
            </a:extLst>
          </p:cNvPr>
          <p:cNvSpPr/>
          <p:nvPr/>
        </p:nvSpPr>
        <p:spPr>
          <a:xfrm>
            <a:off x="7800975" y="6144219"/>
            <a:ext cx="3971925" cy="42803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E. (with some selections being shown) </a:t>
            </a:r>
            <a:endParaRPr lang="en-US" dirty="0">
              <a:solidFill>
                <a:schemeClr val="tx1"/>
              </a:solidFill>
            </a:endParaRPr>
          </a:p>
        </p:txBody>
      </p:sp>
      <p:pic>
        <p:nvPicPr>
          <p:cNvPr id="3" name="Picture 2">
            <a:extLst>
              <a:ext uri="{FF2B5EF4-FFF2-40B4-BE49-F238E27FC236}">
                <a16:creationId xmlns:a16="http://schemas.microsoft.com/office/drawing/2014/main" id="{9CB16E67-7A7A-4CF9-B6B5-ADE0629DA5A3}"/>
              </a:ext>
            </a:extLst>
          </p:cNvPr>
          <p:cNvPicPr>
            <a:picLocks noChangeAspect="1"/>
          </p:cNvPicPr>
          <p:nvPr/>
        </p:nvPicPr>
        <p:blipFill>
          <a:blip r:embed="rId2"/>
          <a:stretch>
            <a:fillRect/>
          </a:stretch>
        </p:blipFill>
        <p:spPr>
          <a:xfrm>
            <a:off x="1133475" y="476844"/>
            <a:ext cx="9925050" cy="5667375"/>
          </a:xfrm>
          <a:prstGeom prst="rect">
            <a:avLst/>
          </a:prstGeom>
        </p:spPr>
      </p:pic>
    </p:spTree>
    <p:extLst>
      <p:ext uri="{BB962C8B-B14F-4D97-AF65-F5344CB8AC3E}">
        <p14:creationId xmlns:p14="http://schemas.microsoft.com/office/powerpoint/2010/main" val="762113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CC4C25-DA17-4054-8A2A-4EDD79E272D2}"/>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2 shown in Version 2 </a:t>
            </a:r>
            <a:endParaRPr lang="en-US" dirty="0">
              <a:solidFill>
                <a:schemeClr val="tx1"/>
              </a:solidFill>
            </a:endParaRPr>
          </a:p>
        </p:txBody>
      </p:sp>
      <p:pic>
        <p:nvPicPr>
          <p:cNvPr id="3" name="Picture 2">
            <a:extLst>
              <a:ext uri="{FF2B5EF4-FFF2-40B4-BE49-F238E27FC236}">
                <a16:creationId xmlns:a16="http://schemas.microsoft.com/office/drawing/2014/main" id="{A3710AE7-704F-4EAD-99E9-D23C0F65EF76}"/>
              </a:ext>
            </a:extLst>
          </p:cNvPr>
          <p:cNvPicPr>
            <a:picLocks noChangeAspect="1"/>
          </p:cNvPicPr>
          <p:nvPr/>
        </p:nvPicPr>
        <p:blipFill>
          <a:blip r:embed="rId2"/>
          <a:stretch>
            <a:fillRect/>
          </a:stretch>
        </p:blipFill>
        <p:spPr>
          <a:xfrm>
            <a:off x="1123950" y="614362"/>
            <a:ext cx="9944100" cy="5629275"/>
          </a:xfrm>
          <a:prstGeom prst="rect">
            <a:avLst/>
          </a:prstGeom>
        </p:spPr>
      </p:pic>
    </p:spTree>
    <p:extLst>
      <p:ext uri="{BB962C8B-B14F-4D97-AF65-F5344CB8AC3E}">
        <p14:creationId xmlns:p14="http://schemas.microsoft.com/office/powerpoint/2010/main" val="254035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A0E4D7-D376-4C19-A064-18355032403D}"/>
              </a:ext>
            </a:extLst>
          </p:cNvPr>
          <p:cNvPicPr>
            <a:picLocks noChangeAspect="1"/>
          </p:cNvPicPr>
          <p:nvPr/>
        </p:nvPicPr>
        <p:blipFill rotWithShape="1">
          <a:blip r:embed="rId2"/>
          <a:srcRect r="1186"/>
          <a:stretch/>
        </p:blipFill>
        <p:spPr>
          <a:xfrm>
            <a:off x="4452169" y="683343"/>
            <a:ext cx="3482463" cy="4933950"/>
          </a:xfrm>
          <a:prstGeom prst="rect">
            <a:avLst/>
          </a:prstGeom>
        </p:spPr>
      </p:pic>
      <p:sp>
        <p:nvSpPr>
          <p:cNvPr id="2" name="TextBox 1">
            <a:extLst>
              <a:ext uri="{FF2B5EF4-FFF2-40B4-BE49-F238E27FC236}">
                <a16:creationId xmlns:a16="http://schemas.microsoft.com/office/drawing/2014/main" id="{661026A5-4718-44C9-9037-4415F22F2D96}"/>
              </a:ext>
            </a:extLst>
          </p:cNvPr>
          <p:cNvSpPr txBox="1"/>
          <p:nvPr/>
        </p:nvSpPr>
        <p:spPr>
          <a:xfrm>
            <a:off x="2290914" y="825911"/>
            <a:ext cx="1651820" cy="383458"/>
          </a:xfrm>
          <a:prstGeom prst="rect">
            <a:avLst/>
          </a:prstGeom>
          <a:noFill/>
        </p:spPr>
        <p:txBody>
          <a:bodyPr wrap="square" rtlCol="0">
            <a:spAutoFit/>
          </a:bodyPr>
          <a:lstStyle/>
          <a:p>
            <a:r>
              <a:rPr lang="en-US" dirty="0"/>
              <a:t>Date axis</a:t>
            </a:r>
          </a:p>
        </p:txBody>
      </p:sp>
      <p:cxnSp>
        <p:nvCxnSpPr>
          <p:cNvPr id="4" name="Straight Arrow Connector 3">
            <a:extLst>
              <a:ext uri="{FF2B5EF4-FFF2-40B4-BE49-F238E27FC236}">
                <a16:creationId xmlns:a16="http://schemas.microsoft.com/office/drawing/2014/main" id="{AEE9F102-3F53-45C6-A706-0BD857CAC738}"/>
              </a:ext>
            </a:extLst>
          </p:cNvPr>
          <p:cNvCxnSpPr>
            <a:cxnSpLocks/>
          </p:cNvCxnSpPr>
          <p:nvPr/>
        </p:nvCxnSpPr>
        <p:spPr>
          <a:xfrm>
            <a:off x="3404419" y="1001074"/>
            <a:ext cx="9316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C1C16F25-0ABC-48D5-ACFA-EE4FA9EE0222}"/>
              </a:ext>
            </a:extLst>
          </p:cNvPr>
          <p:cNvSpPr/>
          <p:nvPr/>
        </p:nvSpPr>
        <p:spPr>
          <a:xfrm rot="5400000">
            <a:off x="6999643" y="5190510"/>
            <a:ext cx="193573" cy="104713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0933864-5DC8-498E-A762-B9CB6B5E1549}"/>
              </a:ext>
            </a:extLst>
          </p:cNvPr>
          <p:cNvSpPr txBox="1"/>
          <p:nvPr/>
        </p:nvSpPr>
        <p:spPr>
          <a:xfrm>
            <a:off x="6327186" y="5965763"/>
            <a:ext cx="2873964" cy="646331"/>
          </a:xfrm>
          <a:prstGeom prst="rect">
            <a:avLst/>
          </a:prstGeom>
          <a:noFill/>
        </p:spPr>
        <p:txBody>
          <a:bodyPr wrap="square" rtlCol="0">
            <a:spAutoFit/>
          </a:bodyPr>
          <a:lstStyle/>
          <a:p>
            <a:r>
              <a:rPr lang="en-US" dirty="0"/>
              <a:t>The </a:t>
            </a:r>
            <a:r>
              <a:rPr lang="en-US" dirty="0">
                <a:highlight>
                  <a:srgbClr val="FCE1C9"/>
                </a:highlight>
              </a:rPr>
              <a:t>tan band</a:t>
            </a:r>
            <a:r>
              <a:rPr lang="en-US" dirty="0"/>
              <a:t> covers the last 24 hours of patient data </a:t>
            </a:r>
          </a:p>
        </p:txBody>
      </p:sp>
      <p:sp>
        <p:nvSpPr>
          <p:cNvPr id="9" name="TextBox 8">
            <a:extLst>
              <a:ext uri="{FF2B5EF4-FFF2-40B4-BE49-F238E27FC236}">
                <a16:creationId xmlns:a16="http://schemas.microsoft.com/office/drawing/2014/main" id="{6BA77C28-2A02-4A8A-B7B9-96515116BDD1}"/>
              </a:ext>
            </a:extLst>
          </p:cNvPr>
          <p:cNvSpPr txBox="1"/>
          <p:nvPr/>
        </p:nvSpPr>
        <p:spPr>
          <a:xfrm>
            <a:off x="593124" y="3004022"/>
            <a:ext cx="4032039" cy="923330"/>
          </a:xfrm>
          <a:prstGeom prst="rect">
            <a:avLst/>
          </a:prstGeom>
          <a:noFill/>
        </p:spPr>
        <p:txBody>
          <a:bodyPr wrap="square" rtlCol="0">
            <a:spAutoFit/>
          </a:bodyPr>
          <a:lstStyle/>
          <a:p>
            <a:r>
              <a:rPr lang="en-US" dirty="0"/>
              <a:t>For blood pressure charts: </a:t>
            </a:r>
          </a:p>
          <a:p>
            <a:pPr marL="285750" indent="-285750">
              <a:buFont typeface="Arial" panose="020B0604020202020204" pitchFamily="34" charset="0"/>
              <a:buChar char="•"/>
            </a:pPr>
            <a:r>
              <a:rPr lang="en-US" dirty="0"/>
              <a:t>systolic measurements are</a:t>
            </a:r>
            <a:r>
              <a:rPr lang="en-US" b="1" dirty="0">
                <a:solidFill>
                  <a:srgbClr val="A0522D"/>
                </a:solidFill>
              </a:rPr>
              <a:t> brown</a:t>
            </a:r>
            <a:r>
              <a:rPr lang="en-US" dirty="0"/>
              <a:t> </a:t>
            </a:r>
          </a:p>
          <a:p>
            <a:pPr marL="285750" indent="-285750">
              <a:buFont typeface="Arial" panose="020B0604020202020204" pitchFamily="34" charset="0"/>
              <a:buChar char="•"/>
            </a:pPr>
            <a:r>
              <a:rPr lang="en-US" dirty="0"/>
              <a:t>diastolic measurements are </a:t>
            </a:r>
            <a:r>
              <a:rPr lang="en-US" b="1" dirty="0">
                <a:solidFill>
                  <a:srgbClr val="FF8C00"/>
                </a:solidFill>
              </a:rPr>
              <a:t>orange</a:t>
            </a:r>
            <a:endParaRPr lang="en-US" dirty="0"/>
          </a:p>
        </p:txBody>
      </p:sp>
    </p:spTree>
    <p:extLst>
      <p:ext uri="{BB962C8B-B14F-4D97-AF65-F5344CB8AC3E}">
        <p14:creationId xmlns:p14="http://schemas.microsoft.com/office/powerpoint/2010/main" val="816554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BFEF90-7715-450E-9D2F-575AEEEA7F19}"/>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2 shown in Version 2 </a:t>
            </a:r>
            <a:endParaRPr lang="en-US" dirty="0">
              <a:solidFill>
                <a:schemeClr val="tx1"/>
              </a:solidFill>
            </a:endParaRPr>
          </a:p>
        </p:txBody>
      </p:sp>
      <p:sp>
        <p:nvSpPr>
          <p:cNvPr id="4" name="Rectangle 3">
            <a:extLst>
              <a:ext uri="{FF2B5EF4-FFF2-40B4-BE49-F238E27FC236}">
                <a16:creationId xmlns:a16="http://schemas.microsoft.com/office/drawing/2014/main" id="{7C5187A3-934C-4B3F-9B37-DF72C856E66E}"/>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A. </a:t>
            </a:r>
            <a:endParaRPr lang="en-US" dirty="0">
              <a:solidFill>
                <a:schemeClr val="tx1"/>
              </a:solidFill>
            </a:endParaRPr>
          </a:p>
        </p:txBody>
      </p:sp>
      <p:pic>
        <p:nvPicPr>
          <p:cNvPr id="2" name="Picture 1">
            <a:extLst>
              <a:ext uri="{FF2B5EF4-FFF2-40B4-BE49-F238E27FC236}">
                <a16:creationId xmlns:a16="http://schemas.microsoft.com/office/drawing/2014/main" id="{8CF73233-7751-4D73-9C46-C9CEBAF389D8}"/>
              </a:ext>
            </a:extLst>
          </p:cNvPr>
          <p:cNvPicPr>
            <a:picLocks noChangeAspect="1"/>
          </p:cNvPicPr>
          <p:nvPr/>
        </p:nvPicPr>
        <p:blipFill>
          <a:blip r:embed="rId2"/>
          <a:stretch>
            <a:fillRect/>
          </a:stretch>
        </p:blipFill>
        <p:spPr>
          <a:xfrm>
            <a:off x="1162050" y="486369"/>
            <a:ext cx="9944100" cy="5657850"/>
          </a:xfrm>
          <a:prstGeom prst="rect">
            <a:avLst/>
          </a:prstGeom>
        </p:spPr>
      </p:pic>
    </p:spTree>
    <p:extLst>
      <p:ext uri="{BB962C8B-B14F-4D97-AF65-F5344CB8AC3E}">
        <p14:creationId xmlns:p14="http://schemas.microsoft.com/office/powerpoint/2010/main" val="2661431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25369E-91E1-418C-8678-601120B7B4CC}"/>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2 shown in Version 2 </a:t>
            </a:r>
            <a:endParaRPr lang="en-US" dirty="0">
              <a:solidFill>
                <a:schemeClr val="tx1"/>
              </a:solidFill>
            </a:endParaRPr>
          </a:p>
        </p:txBody>
      </p:sp>
      <p:pic>
        <p:nvPicPr>
          <p:cNvPr id="4" name="Picture 3">
            <a:extLst>
              <a:ext uri="{FF2B5EF4-FFF2-40B4-BE49-F238E27FC236}">
                <a16:creationId xmlns:a16="http://schemas.microsoft.com/office/drawing/2014/main" id="{A9DD8AEA-9DE2-49E8-B1D5-58D00A47BCE2}"/>
              </a:ext>
            </a:extLst>
          </p:cNvPr>
          <p:cNvPicPr>
            <a:picLocks noChangeAspect="1"/>
          </p:cNvPicPr>
          <p:nvPr/>
        </p:nvPicPr>
        <p:blipFill>
          <a:blip r:embed="rId2"/>
          <a:stretch>
            <a:fillRect/>
          </a:stretch>
        </p:blipFill>
        <p:spPr>
          <a:xfrm>
            <a:off x="1123950" y="604837"/>
            <a:ext cx="9944100" cy="5648325"/>
          </a:xfrm>
          <a:prstGeom prst="rect">
            <a:avLst/>
          </a:prstGeom>
        </p:spPr>
      </p:pic>
    </p:spTree>
    <p:extLst>
      <p:ext uri="{BB962C8B-B14F-4D97-AF65-F5344CB8AC3E}">
        <p14:creationId xmlns:p14="http://schemas.microsoft.com/office/powerpoint/2010/main" val="3821007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3B8C04-66F1-4CF9-98C6-879AE4DC6964}"/>
              </a:ext>
            </a:extLst>
          </p:cNvPr>
          <p:cNvPicPr>
            <a:picLocks noChangeAspect="1"/>
          </p:cNvPicPr>
          <p:nvPr/>
        </p:nvPicPr>
        <p:blipFill>
          <a:blip r:embed="rId2"/>
          <a:stretch>
            <a:fillRect/>
          </a:stretch>
        </p:blipFill>
        <p:spPr>
          <a:xfrm>
            <a:off x="1171575" y="486369"/>
            <a:ext cx="9934575" cy="5657850"/>
          </a:xfrm>
          <a:prstGeom prst="rect">
            <a:avLst/>
          </a:prstGeom>
        </p:spPr>
      </p:pic>
      <p:sp>
        <p:nvSpPr>
          <p:cNvPr id="3" name="Rectangle 2">
            <a:extLst>
              <a:ext uri="{FF2B5EF4-FFF2-40B4-BE49-F238E27FC236}">
                <a16:creationId xmlns:a16="http://schemas.microsoft.com/office/drawing/2014/main" id="{E6A36134-20FB-46D3-BE96-F887F87A4851}"/>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2 shown in Version 2 </a:t>
            </a:r>
            <a:endParaRPr lang="en-US" dirty="0">
              <a:solidFill>
                <a:schemeClr val="tx1"/>
              </a:solidFill>
            </a:endParaRPr>
          </a:p>
        </p:txBody>
      </p:sp>
      <p:sp>
        <p:nvSpPr>
          <p:cNvPr id="4" name="Rectangle 3">
            <a:extLst>
              <a:ext uri="{FF2B5EF4-FFF2-40B4-BE49-F238E27FC236}">
                <a16:creationId xmlns:a16="http://schemas.microsoft.com/office/drawing/2014/main" id="{557F1806-C7CD-4090-B263-B47787943F67}"/>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B. </a:t>
            </a:r>
            <a:endParaRPr lang="en-US" dirty="0">
              <a:solidFill>
                <a:schemeClr val="tx1"/>
              </a:solidFill>
            </a:endParaRPr>
          </a:p>
        </p:txBody>
      </p:sp>
      <p:sp>
        <p:nvSpPr>
          <p:cNvPr id="5" name="Rectangle 4">
            <a:extLst>
              <a:ext uri="{FF2B5EF4-FFF2-40B4-BE49-F238E27FC236}">
                <a16:creationId xmlns:a16="http://schemas.microsoft.com/office/drawing/2014/main" id="{FDA02E2C-5B8A-4E22-9779-9BC037EDC58F}"/>
              </a:ext>
            </a:extLst>
          </p:cNvPr>
          <p:cNvSpPr/>
          <p:nvPr/>
        </p:nvSpPr>
        <p:spPr>
          <a:xfrm>
            <a:off x="8183879" y="1447203"/>
            <a:ext cx="3305175" cy="108644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Version 2 differs from Version 1:</a:t>
            </a:r>
          </a:p>
          <a:p>
            <a:r>
              <a:rPr lang="en-US" sz="1600" dirty="0">
                <a:solidFill>
                  <a:schemeClr val="tx1"/>
                </a:solidFill>
              </a:rPr>
              <a:t>For Tasks B-E, some data fields will have a highlighted background.  </a:t>
            </a:r>
          </a:p>
          <a:p>
            <a:r>
              <a:rPr lang="en-US" sz="1600" dirty="0">
                <a:solidFill>
                  <a:schemeClr val="tx1"/>
                </a:solidFill>
              </a:rPr>
              <a:t>No Task F.</a:t>
            </a:r>
            <a:endParaRPr lang="en-US" dirty="0">
              <a:solidFill>
                <a:schemeClr val="tx1"/>
              </a:solidFill>
            </a:endParaRPr>
          </a:p>
        </p:txBody>
      </p:sp>
    </p:spTree>
    <p:extLst>
      <p:ext uri="{BB962C8B-B14F-4D97-AF65-F5344CB8AC3E}">
        <p14:creationId xmlns:p14="http://schemas.microsoft.com/office/powerpoint/2010/main" val="3152333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B9CA8C-B363-437C-9E19-B43C6C9CCD62}"/>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2 shown in Version 2 </a:t>
            </a:r>
            <a:endParaRPr lang="en-US" dirty="0">
              <a:solidFill>
                <a:schemeClr val="tx1"/>
              </a:solidFill>
            </a:endParaRPr>
          </a:p>
        </p:txBody>
      </p:sp>
      <p:sp>
        <p:nvSpPr>
          <p:cNvPr id="4" name="Rectangle 3">
            <a:extLst>
              <a:ext uri="{FF2B5EF4-FFF2-40B4-BE49-F238E27FC236}">
                <a16:creationId xmlns:a16="http://schemas.microsoft.com/office/drawing/2014/main" id="{5994E737-C9E0-4E0B-A1D4-8FA28E74BE16}"/>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C. </a:t>
            </a:r>
            <a:endParaRPr lang="en-US" dirty="0">
              <a:solidFill>
                <a:schemeClr val="tx1"/>
              </a:solidFill>
            </a:endParaRPr>
          </a:p>
        </p:txBody>
      </p:sp>
      <p:pic>
        <p:nvPicPr>
          <p:cNvPr id="5" name="Picture 4">
            <a:extLst>
              <a:ext uri="{FF2B5EF4-FFF2-40B4-BE49-F238E27FC236}">
                <a16:creationId xmlns:a16="http://schemas.microsoft.com/office/drawing/2014/main" id="{C0FEC92B-B43D-4D05-881D-DD295F2475D2}"/>
              </a:ext>
            </a:extLst>
          </p:cNvPr>
          <p:cNvPicPr>
            <a:picLocks noChangeAspect="1"/>
          </p:cNvPicPr>
          <p:nvPr/>
        </p:nvPicPr>
        <p:blipFill>
          <a:blip r:embed="rId2"/>
          <a:stretch>
            <a:fillRect/>
          </a:stretch>
        </p:blipFill>
        <p:spPr>
          <a:xfrm>
            <a:off x="1133475" y="448269"/>
            <a:ext cx="9972675" cy="5695950"/>
          </a:xfrm>
          <a:prstGeom prst="rect">
            <a:avLst/>
          </a:prstGeom>
        </p:spPr>
      </p:pic>
    </p:spTree>
    <p:extLst>
      <p:ext uri="{BB962C8B-B14F-4D97-AF65-F5344CB8AC3E}">
        <p14:creationId xmlns:p14="http://schemas.microsoft.com/office/powerpoint/2010/main" val="1123529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45EA8-5365-4BA2-92D2-B60CD0BFB35B}"/>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2 shown in Version 2 </a:t>
            </a:r>
            <a:endParaRPr lang="en-US" dirty="0">
              <a:solidFill>
                <a:schemeClr val="tx1"/>
              </a:solidFill>
            </a:endParaRPr>
          </a:p>
        </p:txBody>
      </p:sp>
      <p:sp>
        <p:nvSpPr>
          <p:cNvPr id="4" name="Rectangle 3">
            <a:extLst>
              <a:ext uri="{FF2B5EF4-FFF2-40B4-BE49-F238E27FC236}">
                <a16:creationId xmlns:a16="http://schemas.microsoft.com/office/drawing/2014/main" id="{D3243237-4D70-49E4-BFCF-97C2DB79EA6F}"/>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D. </a:t>
            </a:r>
            <a:endParaRPr lang="en-US" dirty="0">
              <a:solidFill>
                <a:schemeClr val="tx1"/>
              </a:solidFill>
            </a:endParaRPr>
          </a:p>
        </p:txBody>
      </p:sp>
      <p:pic>
        <p:nvPicPr>
          <p:cNvPr id="5" name="Picture 4">
            <a:extLst>
              <a:ext uri="{FF2B5EF4-FFF2-40B4-BE49-F238E27FC236}">
                <a16:creationId xmlns:a16="http://schemas.microsoft.com/office/drawing/2014/main" id="{726694CE-8701-419E-A4FD-C937CDE4AA73}"/>
              </a:ext>
            </a:extLst>
          </p:cNvPr>
          <p:cNvPicPr>
            <a:picLocks noChangeAspect="1"/>
          </p:cNvPicPr>
          <p:nvPr/>
        </p:nvPicPr>
        <p:blipFill>
          <a:blip r:embed="rId2"/>
          <a:stretch>
            <a:fillRect/>
          </a:stretch>
        </p:blipFill>
        <p:spPr>
          <a:xfrm>
            <a:off x="1171575" y="514944"/>
            <a:ext cx="9934575" cy="5629275"/>
          </a:xfrm>
          <a:prstGeom prst="rect">
            <a:avLst/>
          </a:prstGeom>
        </p:spPr>
      </p:pic>
    </p:spTree>
    <p:extLst>
      <p:ext uri="{BB962C8B-B14F-4D97-AF65-F5344CB8AC3E}">
        <p14:creationId xmlns:p14="http://schemas.microsoft.com/office/powerpoint/2010/main" val="4164651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03DA0E-D577-418E-9959-F8409F760DCF}"/>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3 shown in Version 3 </a:t>
            </a:r>
            <a:endParaRPr lang="en-US" dirty="0">
              <a:solidFill>
                <a:schemeClr val="tx1"/>
              </a:solidFill>
            </a:endParaRPr>
          </a:p>
        </p:txBody>
      </p:sp>
      <p:pic>
        <p:nvPicPr>
          <p:cNvPr id="2" name="Picture 1">
            <a:extLst>
              <a:ext uri="{FF2B5EF4-FFF2-40B4-BE49-F238E27FC236}">
                <a16:creationId xmlns:a16="http://schemas.microsoft.com/office/drawing/2014/main" id="{5047949A-F738-45AC-BDC5-99CD0DEF7BD1}"/>
              </a:ext>
            </a:extLst>
          </p:cNvPr>
          <p:cNvPicPr>
            <a:picLocks noChangeAspect="1"/>
          </p:cNvPicPr>
          <p:nvPr/>
        </p:nvPicPr>
        <p:blipFill>
          <a:blip r:embed="rId2"/>
          <a:stretch>
            <a:fillRect/>
          </a:stretch>
        </p:blipFill>
        <p:spPr>
          <a:xfrm>
            <a:off x="1123950" y="595312"/>
            <a:ext cx="9944100" cy="5667375"/>
          </a:xfrm>
          <a:prstGeom prst="rect">
            <a:avLst/>
          </a:prstGeom>
        </p:spPr>
      </p:pic>
    </p:spTree>
    <p:extLst>
      <p:ext uri="{BB962C8B-B14F-4D97-AF65-F5344CB8AC3E}">
        <p14:creationId xmlns:p14="http://schemas.microsoft.com/office/powerpoint/2010/main" val="2598840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ADB5E3-F8B9-4828-BEDD-30E1CCC62643}"/>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3 shown in Version 3 </a:t>
            </a:r>
            <a:endParaRPr lang="en-US" dirty="0">
              <a:solidFill>
                <a:schemeClr val="tx1"/>
              </a:solidFill>
            </a:endParaRPr>
          </a:p>
        </p:txBody>
      </p:sp>
      <p:sp>
        <p:nvSpPr>
          <p:cNvPr id="4" name="Rectangle 3">
            <a:extLst>
              <a:ext uri="{FF2B5EF4-FFF2-40B4-BE49-F238E27FC236}">
                <a16:creationId xmlns:a16="http://schemas.microsoft.com/office/drawing/2014/main" id="{257002F2-36C3-4F2E-901D-6A2CDBD98A79}"/>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A. </a:t>
            </a:r>
            <a:endParaRPr lang="en-US" dirty="0">
              <a:solidFill>
                <a:schemeClr val="tx1"/>
              </a:solidFill>
            </a:endParaRPr>
          </a:p>
        </p:txBody>
      </p:sp>
      <p:pic>
        <p:nvPicPr>
          <p:cNvPr id="2" name="Picture 1">
            <a:extLst>
              <a:ext uri="{FF2B5EF4-FFF2-40B4-BE49-F238E27FC236}">
                <a16:creationId xmlns:a16="http://schemas.microsoft.com/office/drawing/2014/main" id="{763F1378-9AD2-4ED9-ACAB-3CDF3D4045DF}"/>
              </a:ext>
            </a:extLst>
          </p:cNvPr>
          <p:cNvPicPr>
            <a:picLocks noChangeAspect="1"/>
          </p:cNvPicPr>
          <p:nvPr/>
        </p:nvPicPr>
        <p:blipFill>
          <a:blip r:embed="rId2"/>
          <a:stretch>
            <a:fillRect/>
          </a:stretch>
        </p:blipFill>
        <p:spPr>
          <a:xfrm>
            <a:off x="1162050" y="505419"/>
            <a:ext cx="9944100" cy="5638800"/>
          </a:xfrm>
          <a:prstGeom prst="rect">
            <a:avLst/>
          </a:prstGeom>
        </p:spPr>
      </p:pic>
    </p:spTree>
    <p:extLst>
      <p:ext uri="{BB962C8B-B14F-4D97-AF65-F5344CB8AC3E}">
        <p14:creationId xmlns:p14="http://schemas.microsoft.com/office/powerpoint/2010/main" val="2414630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8C1AE3-DC29-4CFC-BC80-D213E2BFAE5F}"/>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3 shown in Version 3 </a:t>
            </a:r>
            <a:endParaRPr lang="en-US" dirty="0">
              <a:solidFill>
                <a:schemeClr val="tx1"/>
              </a:solidFill>
            </a:endParaRPr>
          </a:p>
        </p:txBody>
      </p:sp>
      <p:pic>
        <p:nvPicPr>
          <p:cNvPr id="2" name="Picture 1">
            <a:extLst>
              <a:ext uri="{FF2B5EF4-FFF2-40B4-BE49-F238E27FC236}">
                <a16:creationId xmlns:a16="http://schemas.microsoft.com/office/drawing/2014/main" id="{CC90F122-D32E-4A88-B67D-3D29C615CDEF}"/>
              </a:ext>
            </a:extLst>
          </p:cNvPr>
          <p:cNvPicPr>
            <a:picLocks noChangeAspect="1"/>
          </p:cNvPicPr>
          <p:nvPr/>
        </p:nvPicPr>
        <p:blipFill>
          <a:blip r:embed="rId2"/>
          <a:stretch>
            <a:fillRect/>
          </a:stretch>
        </p:blipFill>
        <p:spPr>
          <a:xfrm>
            <a:off x="1123950" y="600075"/>
            <a:ext cx="9944100" cy="5657850"/>
          </a:xfrm>
          <a:prstGeom prst="rect">
            <a:avLst/>
          </a:prstGeom>
        </p:spPr>
      </p:pic>
    </p:spTree>
    <p:extLst>
      <p:ext uri="{BB962C8B-B14F-4D97-AF65-F5344CB8AC3E}">
        <p14:creationId xmlns:p14="http://schemas.microsoft.com/office/powerpoint/2010/main" val="1580742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0305D9-CE7C-4356-AFCD-753256E546AC}"/>
              </a:ext>
            </a:extLst>
          </p:cNvPr>
          <p:cNvPicPr>
            <a:picLocks noChangeAspect="1"/>
          </p:cNvPicPr>
          <p:nvPr/>
        </p:nvPicPr>
        <p:blipFill>
          <a:blip r:embed="rId2"/>
          <a:stretch>
            <a:fillRect/>
          </a:stretch>
        </p:blipFill>
        <p:spPr>
          <a:xfrm>
            <a:off x="1213279" y="505419"/>
            <a:ext cx="9963150" cy="5638800"/>
          </a:xfrm>
          <a:prstGeom prst="rect">
            <a:avLst/>
          </a:prstGeom>
        </p:spPr>
      </p:pic>
      <p:sp>
        <p:nvSpPr>
          <p:cNvPr id="3" name="Rectangle 2">
            <a:extLst>
              <a:ext uri="{FF2B5EF4-FFF2-40B4-BE49-F238E27FC236}">
                <a16:creationId xmlns:a16="http://schemas.microsoft.com/office/drawing/2014/main" id="{FD81DEA1-D0F6-4A62-817C-C0D607FD6B41}"/>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3 shown in Version 3 </a:t>
            </a:r>
            <a:endParaRPr lang="en-US" dirty="0">
              <a:solidFill>
                <a:schemeClr val="tx1"/>
              </a:solidFill>
            </a:endParaRPr>
          </a:p>
        </p:txBody>
      </p:sp>
      <p:sp>
        <p:nvSpPr>
          <p:cNvPr id="4" name="Rectangle 3">
            <a:extLst>
              <a:ext uri="{FF2B5EF4-FFF2-40B4-BE49-F238E27FC236}">
                <a16:creationId xmlns:a16="http://schemas.microsoft.com/office/drawing/2014/main" id="{D7C03545-D6CD-4268-9303-50CC5120CBCA}"/>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B. </a:t>
            </a:r>
            <a:endParaRPr lang="en-US" dirty="0">
              <a:solidFill>
                <a:schemeClr val="tx1"/>
              </a:solidFill>
            </a:endParaRPr>
          </a:p>
        </p:txBody>
      </p:sp>
      <p:sp>
        <p:nvSpPr>
          <p:cNvPr id="5" name="Rectangle 4">
            <a:extLst>
              <a:ext uri="{FF2B5EF4-FFF2-40B4-BE49-F238E27FC236}">
                <a16:creationId xmlns:a16="http://schemas.microsoft.com/office/drawing/2014/main" id="{C1673D88-68FE-46C8-877D-F39A2C62EB29}"/>
              </a:ext>
            </a:extLst>
          </p:cNvPr>
          <p:cNvSpPr/>
          <p:nvPr/>
        </p:nvSpPr>
        <p:spPr>
          <a:xfrm>
            <a:off x="8023860" y="1529581"/>
            <a:ext cx="3424005" cy="200445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Version 3 differs from Versions 1 and 2:</a:t>
            </a:r>
          </a:p>
          <a:p>
            <a:r>
              <a:rPr lang="en-US" sz="1600" dirty="0">
                <a:solidFill>
                  <a:schemeClr val="tx1"/>
                </a:solidFill>
              </a:rPr>
              <a:t>For Tasks B-D, only data fields with a highlighted background will be displayed.</a:t>
            </a:r>
          </a:p>
          <a:p>
            <a:r>
              <a:rPr lang="en-US" sz="1600" dirty="0">
                <a:solidFill>
                  <a:schemeClr val="tx1"/>
                </a:solidFill>
              </a:rPr>
              <a:t>No Task E. </a:t>
            </a:r>
          </a:p>
          <a:p>
            <a:r>
              <a:rPr lang="en-US" sz="1600" dirty="0">
                <a:solidFill>
                  <a:schemeClr val="tx1"/>
                </a:solidFill>
              </a:rPr>
              <a:t>For Tasks F-G, all available data will be displayed. </a:t>
            </a:r>
          </a:p>
        </p:txBody>
      </p:sp>
    </p:spTree>
    <p:extLst>
      <p:ext uri="{BB962C8B-B14F-4D97-AF65-F5344CB8AC3E}">
        <p14:creationId xmlns:p14="http://schemas.microsoft.com/office/powerpoint/2010/main" val="4090213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E3AB0F-0C45-479F-B7DA-58D7065419DD}"/>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3 shown in Version 3 </a:t>
            </a:r>
            <a:endParaRPr lang="en-US" dirty="0">
              <a:solidFill>
                <a:schemeClr val="tx1"/>
              </a:solidFill>
            </a:endParaRPr>
          </a:p>
        </p:txBody>
      </p:sp>
      <p:sp>
        <p:nvSpPr>
          <p:cNvPr id="4" name="Rectangle 3">
            <a:extLst>
              <a:ext uri="{FF2B5EF4-FFF2-40B4-BE49-F238E27FC236}">
                <a16:creationId xmlns:a16="http://schemas.microsoft.com/office/drawing/2014/main" id="{FD97439E-C6EB-4B8D-951E-5E8F5248DDDA}"/>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C. </a:t>
            </a:r>
            <a:endParaRPr lang="en-US" dirty="0">
              <a:solidFill>
                <a:schemeClr val="tx1"/>
              </a:solidFill>
            </a:endParaRPr>
          </a:p>
        </p:txBody>
      </p:sp>
      <p:pic>
        <p:nvPicPr>
          <p:cNvPr id="5" name="Picture 4">
            <a:extLst>
              <a:ext uri="{FF2B5EF4-FFF2-40B4-BE49-F238E27FC236}">
                <a16:creationId xmlns:a16="http://schemas.microsoft.com/office/drawing/2014/main" id="{03B402DC-1819-4398-8B1B-3970F6D95DBD}"/>
              </a:ext>
            </a:extLst>
          </p:cNvPr>
          <p:cNvPicPr>
            <a:picLocks noChangeAspect="1"/>
          </p:cNvPicPr>
          <p:nvPr/>
        </p:nvPicPr>
        <p:blipFill>
          <a:blip r:embed="rId2"/>
          <a:stretch>
            <a:fillRect/>
          </a:stretch>
        </p:blipFill>
        <p:spPr>
          <a:xfrm>
            <a:off x="1152525" y="476844"/>
            <a:ext cx="9953625" cy="5667375"/>
          </a:xfrm>
          <a:prstGeom prst="rect">
            <a:avLst/>
          </a:prstGeom>
        </p:spPr>
      </p:pic>
    </p:spTree>
    <p:extLst>
      <p:ext uri="{BB962C8B-B14F-4D97-AF65-F5344CB8AC3E}">
        <p14:creationId xmlns:p14="http://schemas.microsoft.com/office/powerpoint/2010/main" val="338680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4FCA53-627F-436D-B40F-889EEE0AE89E}"/>
              </a:ext>
            </a:extLst>
          </p:cNvPr>
          <p:cNvPicPr>
            <a:picLocks noChangeAspect="1"/>
          </p:cNvPicPr>
          <p:nvPr/>
        </p:nvPicPr>
        <p:blipFill rotWithShape="1">
          <a:blip r:embed="rId2"/>
          <a:srcRect r="1186"/>
          <a:stretch/>
        </p:blipFill>
        <p:spPr>
          <a:xfrm>
            <a:off x="4452493" y="624349"/>
            <a:ext cx="3482463" cy="4933950"/>
          </a:xfrm>
          <a:prstGeom prst="rect">
            <a:avLst/>
          </a:prstGeom>
        </p:spPr>
      </p:pic>
      <p:pic>
        <p:nvPicPr>
          <p:cNvPr id="2" name="Picture 1">
            <a:extLst>
              <a:ext uri="{FF2B5EF4-FFF2-40B4-BE49-F238E27FC236}">
                <a16:creationId xmlns:a16="http://schemas.microsoft.com/office/drawing/2014/main" id="{77484A69-E3EC-448C-B306-826526826994}"/>
              </a:ext>
            </a:extLst>
          </p:cNvPr>
          <p:cNvPicPr>
            <a:picLocks noChangeAspect="1"/>
          </p:cNvPicPr>
          <p:nvPr/>
        </p:nvPicPr>
        <p:blipFill>
          <a:blip r:embed="rId3"/>
          <a:stretch>
            <a:fillRect/>
          </a:stretch>
        </p:blipFill>
        <p:spPr>
          <a:xfrm>
            <a:off x="4502504" y="2600641"/>
            <a:ext cx="3382440" cy="3818144"/>
          </a:xfrm>
          <a:prstGeom prst="rect">
            <a:avLst/>
          </a:prstGeom>
        </p:spPr>
      </p:pic>
      <p:sp>
        <p:nvSpPr>
          <p:cNvPr id="6" name="TextBox 5">
            <a:extLst>
              <a:ext uri="{FF2B5EF4-FFF2-40B4-BE49-F238E27FC236}">
                <a16:creationId xmlns:a16="http://schemas.microsoft.com/office/drawing/2014/main" id="{DDA4B3C3-6A75-413F-9774-CC866287DF97}"/>
              </a:ext>
            </a:extLst>
          </p:cNvPr>
          <p:cNvSpPr txBox="1"/>
          <p:nvPr/>
        </p:nvSpPr>
        <p:spPr>
          <a:xfrm>
            <a:off x="1071715" y="3091324"/>
            <a:ext cx="2841523" cy="923330"/>
          </a:xfrm>
          <a:prstGeom prst="rect">
            <a:avLst/>
          </a:prstGeom>
          <a:noFill/>
        </p:spPr>
        <p:txBody>
          <a:bodyPr wrap="square" rtlCol="0">
            <a:spAutoFit/>
          </a:bodyPr>
          <a:lstStyle/>
          <a:p>
            <a:r>
              <a:rPr lang="en-US" dirty="0"/>
              <a:t>Discrete data points are represented with black squares</a:t>
            </a:r>
          </a:p>
        </p:txBody>
      </p:sp>
      <p:sp>
        <p:nvSpPr>
          <p:cNvPr id="7" name="TextBox 6">
            <a:extLst>
              <a:ext uri="{FF2B5EF4-FFF2-40B4-BE49-F238E27FC236}">
                <a16:creationId xmlns:a16="http://schemas.microsoft.com/office/drawing/2014/main" id="{D997770F-2EBE-417D-9EDF-374D2414505E}"/>
              </a:ext>
            </a:extLst>
          </p:cNvPr>
          <p:cNvSpPr txBox="1"/>
          <p:nvPr/>
        </p:nvSpPr>
        <p:spPr>
          <a:xfrm>
            <a:off x="1071715" y="4350803"/>
            <a:ext cx="2841523" cy="923330"/>
          </a:xfrm>
          <a:prstGeom prst="rect">
            <a:avLst/>
          </a:prstGeom>
          <a:noFill/>
        </p:spPr>
        <p:txBody>
          <a:bodyPr wrap="square" rtlCol="0">
            <a:spAutoFit/>
          </a:bodyPr>
          <a:lstStyle/>
          <a:p>
            <a:r>
              <a:rPr lang="en-US" dirty="0"/>
              <a:t>Data points on a chart without a blue reference range are black circles</a:t>
            </a:r>
          </a:p>
        </p:txBody>
      </p:sp>
      <p:cxnSp>
        <p:nvCxnSpPr>
          <p:cNvPr id="8" name="Straight Arrow Connector 7">
            <a:extLst>
              <a:ext uri="{FF2B5EF4-FFF2-40B4-BE49-F238E27FC236}">
                <a16:creationId xmlns:a16="http://schemas.microsoft.com/office/drawing/2014/main" id="{7AD3234C-E8BA-42AA-B4D8-76B52638A02C}"/>
              </a:ext>
            </a:extLst>
          </p:cNvPr>
          <p:cNvCxnSpPr>
            <a:cxnSpLocks/>
            <a:stCxn id="6" idx="3"/>
          </p:cNvCxnSpPr>
          <p:nvPr/>
        </p:nvCxnSpPr>
        <p:spPr>
          <a:xfrm>
            <a:off x="3913238" y="3552989"/>
            <a:ext cx="1150375" cy="1846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2BD573E-C18B-4F50-9041-E57BB0E82CD3}"/>
              </a:ext>
            </a:extLst>
          </p:cNvPr>
          <p:cNvCxnSpPr>
            <a:cxnSpLocks/>
            <a:stCxn id="7" idx="3"/>
          </p:cNvCxnSpPr>
          <p:nvPr/>
        </p:nvCxnSpPr>
        <p:spPr>
          <a:xfrm flipV="1">
            <a:off x="3913238" y="4673970"/>
            <a:ext cx="1150375" cy="1384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E9EBA92-938A-4B4F-95B0-0EADB7F158A8}"/>
              </a:ext>
            </a:extLst>
          </p:cNvPr>
          <p:cNvSpPr txBox="1"/>
          <p:nvPr/>
        </p:nvSpPr>
        <p:spPr>
          <a:xfrm>
            <a:off x="1057636" y="5422173"/>
            <a:ext cx="3430789" cy="1200329"/>
          </a:xfrm>
          <a:prstGeom prst="rect">
            <a:avLst/>
          </a:prstGeom>
          <a:noFill/>
        </p:spPr>
        <p:txBody>
          <a:bodyPr wrap="square" rtlCol="0">
            <a:spAutoFit/>
          </a:bodyPr>
          <a:lstStyle/>
          <a:p>
            <a:r>
              <a:rPr lang="en-US" dirty="0"/>
              <a:t>Discrete data fields do not have a defined y-axis. Hover over a data point with curser to see value (shown on next slide)</a:t>
            </a:r>
          </a:p>
        </p:txBody>
      </p:sp>
      <p:sp>
        <p:nvSpPr>
          <p:cNvPr id="15" name="TextBox 14">
            <a:extLst>
              <a:ext uri="{FF2B5EF4-FFF2-40B4-BE49-F238E27FC236}">
                <a16:creationId xmlns:a16="http://schemas.microsoft.com/office/drawing/2014/main" id="{7090D0E4-62DF-4529-927A-6130A169B425}"/>
              </a:ext>
            </a:extLst>
          </p:cNvPr>
          <p:cNvSpPr txBox="1"/>
          <p:nvPr/>
        </p:nvSpPr>
        <p:spPr>
          <a:xfrm>
            <a:off x="8249932" y="5218456"/>
            <a:ext cx="3627435" cy="1200329"/>
          </a:xfrm>
          <a:prstGeom prst="rect">
            <a:avLst/>
          </a:prstGeom>
          <a:noFill/>
        </p:spPr>
        <p:txBody>
          <a:bodyPr wrap="square" rtlCol="0">
            <a:spAutoFit/>
          </a:bodyPr>
          <a:lstStyle/>
          <a:p>
            <a:r>
              <a:rPr lang="en-US" dirty="0"/>
              <a:t>Discrete data points with different y-axis height will have different values. Points with the same y-axis height will have the same value</a:t>
            </a:r>
          </a:p>
        </p:txBody>
      </p:sp>
    </p:spTree>
    <p:extLst>
      <p:ext uri="{BB962C8B-B14F-4D97-AF65-F5344CB8AC3E}">
        <p14:creationId xmlns:p14="http://schemas.microsoft.com/office/powerpoint/2010/main" val="41424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DDDBD0-8038-4274-9D3D-F73371AA528D}"/>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3 shown in Version 3 </a:t>
            </a:r>
            <a:endParaRPr lang="en-US" dirty="0">
              <a:solidFill>
                <a:schemeClr val="tx1"/>
              </a:solidFill>
            </a:endParaRPr>
          </a:p>
        </p:txBody>
      </p:sp>
      <p:sp>
        <p:nvSpPr>
          <p:cNvPr id="4" name="Rectangle 3">
            <a:extLst>
              <a:ext uri="{FF2B5EF4-FFF2-40B4-BE49-F238E27FC236}">
                <a16:creationId xmlns:a16="http://schemas.microsoft.com/office/drawing/2014/main" id="{5444674D-AC5D-4831-AE4F-0C5B8EA46586}"/>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D. </a:t>
            </a:r>
            <a:endParaRPr lang="en-US" dirty="0">
              <a:solidFill>
                <a:schemeClr val="tx1"/>
              </a:solidFill>
            </a:endParaRPr>
          </a:p>
        </p:txBody>
      </p:sp>
      <p:pic>
        <p:nvPicPr>
          <p:cNvPr id="5" name="Picture 4">
            <a:extLst>
              <a:ext uri="{FF2B5EF4-FFF2-40B4-BE49-F238E27FC236}">
                <a16:creationId xmlns:a16="http://schemas.microsoft.com/office/drawing/2014/main" id="{2FDF9108-6908-4162-A815-8611613D1661}"/>
              </a:ext>
            </a:extLst>
          </p:cNvPr>
          <p:cNvPicPr>
            <a:picLocks noChangeAspect="1"/>
          </p:cNvPicPr>
          <p:nvPr/>
        </p:nvPicPr>
        <p:blipFill>
          <a:blip r:embed="rId2"/>
          <a:stretch>
            <a:fillRect/>
          </a:stretch>
        </p:blipFill>
        <p:spPr>
          <a:xfrm>
            <a:off x="1171575" y="514944"/>
            <a:ext cx="9934575" cy="5629275"/>
          </a:xfrm>
          <a:prstGeom prst="rect">
            <a:avLst/>
          </a:prstGeom>
        </p:spPr>
      </p:pic>
    </p:spTree>
    <p:extLst>
      <p:ext uri="{BB962C8B-B14F-4D97-AF65-F5344CB8AC3E}">
        <p14:creationId xmlns:p14="http://schemas.microsoft.com/office/powerpoint/2010/main" val="3606396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5B537-1BC2-4AAD-B4FB-44CBB4924BB4}"/>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3 shown in Version 3 </a:t>
            </a:r>
            <a:endParaRPr lang="en-US" dirty="0">
              <a:solidFill>
                <a:schemeClr val="tx1"/>
              </a:solidFill>
            </a:endParaRPr>
          </a:p>
        </p:txBody>
      </p:sp>
      <p:sp>
        <p:nvSpPr>
          <p:cNvPr id="4" name="Rectangle 3">
            <a:extLst>
              <a:ext uri="{FF2B5EF4-FFF2-40B4-BE49-F238E27FC236}">
                <a16:creationId xmlns:a16="http://schemas.microsoft.com/office/drawing/2014/main" id="{B834F630-2AEB-4695-B972-7CACF476E5F9}"/>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F. (no Task E in Version 3) </a:t>
            </a:r>
            <a:endParaRPr lang="en-US" dirty="0">
              <a:solidFill>
                <a:schemeClr val="tx1"/>
              </a:solidFill>
            </a:endParaRPr>
          </a:p>
        </p:txBody>
      </p:sp>
      <p:pic>
        <p:nvPicPr>
          <p:cNvPr id="5" name="Picture 4">
            <a:extLst>
              <a:ext uri="{FF2B5EF4-FFF2-40B4-BE49-F238E27FC236}">
                <a16:creationId xmlns:a16="http://schemas.microsoft.com/office/drawing/2014/main" id="{535411C9-0884-4FA2-917B-49416A88B089}"/>
              </a:ext>
            </a:extLst>
          </p:cNvPr>
          <p:cNvPicPr>
            <a:picLocks noChangeAspect="1"/>
          </p:cNvPicPr>
          <p:nvPr/>
        </p:nvPicPr>
        <p:blipFill>
          <a:blip r:embed="rId2"/>
          <a:stretch>
            <a:fillRect/>
          </a:stretch>
        </p:blipFill>
        <p:spPr>
          <a:xfrm>
            <a:off x="1181100" y="486369"/>
            <a:ext cx="9925050" cy="5657850"/>
          </a:xfrm>
          <a:prstGeom prst="rect">
            <a:avLst/>
          </a:prstGeom>
        </p:spPr>
      </p:pic>
    </p:spTree>
    <p:extLst>
      <p:ext uri="{BB962C8B-B14F-4D97-AF65-F5344CB8AC3E}">
        <p14:creationId xmlns:p14="http://schemas.microsoft.com/office/powerpoint/2010/main" val="2244458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09A6C0-8441-4529-AB41-0B82BDA3A357}"/>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Demo Case 3 shown in Version 3 </a:t>
            </a:r>
            <a:endParaRPr lang="en-US" dirty="0">
              <a:solidFill>
                <a:schemeClr val="tx1"/>
              </a:solidFill>
            </a:endParaRPr>
          </a:p>
        </p:txBody>
      </p:sp>
      <p:sp>
        <p:nvSpPr>
          <p:cNvPr id="4" name="Rectangle 3">
            <a:extLst>
              <a:ext uri="{FF2B5EF4-FFF2-40B4-BE49-F238E27FC236}">
                <a16:creationId xmlns:a16="http://schemas.microsoft.com/office/drawing/2014/main" id="{725C8E19-1E6D-4554-86BA-9EC95678AABB}"/>
              </a:ext>
            </a:extLst>
          </p:cNvPr>
          <p:cNvSpPr/>
          <p:nvPr/>
        </p:nvSpPr>
        <p:spPr>
          <a:xfrm>
            <a:off x="7800975" y="6144219"/>
            <a:ext cx="3305175" cy="4089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G. </a:t>
            </a:r>
            <a:endParaRPr lang="en-US" dirty="0">
              <a:solidFill>
                <a:schemeClr val="tx1"/>
              </a:solidFill>
            </a:endParaRPr>
          </a:p>
        </p:txBody>
      </p:sp>
      <p:pic>
        <p:nvPicPr>
          <p:cNvPr id="7" name="Picture 6">
            <a:extLst>
              <a:ext uri="{FF2B5EF4-FFF2-40B4-BE49-F238E27FC236}">
                <a16:creationId xmlns:a16="http://schemas.microsoft.com/office/drawing/2014/main" id="{4FEE26CB-7BD6-4CBD-A542-6600BAA1092C}"/>
              </a:ext>
            </a:extLst>
          </p:cNvPr>
          <p:cNvPicPr>
            <a:picLocks noChangeAspect="1"/>
          </p:cNvPicPr>
          <p:nvPr/>
        </p:nvPicPr>
        <p:blipFill>
          <a:blip r:embed="rId2"/>
          <a:stretch>
            <a:fillRect/>
          </a:stretch>
        </p:blipFill>
        <p:spPr>
          <a:xfrm>
            <a:off x="1114425" y="457794"/>
            <a:ext cx="9991725" cy="5686425"/>
          </a:xfrm>
          <a:prstGeom prst="rect">
            <a:avLst/>
          </a:prstGeom>
        </p:spPr>
      </p:pic>
    </p:spTree>
    <p:extLst>
      <p:ext uri="{BB962C8B-B14F-4D97-AF65-F5344CB8AC3E}">
        <p14:creationId xmlns:p14="http://schemas.microsoft.com/office/powerpoint/2010/main" val="861026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5FA2C1-DA8C-4369-BE17-2493D115DE06}"/>
              </a:ext>
            </a:extLst>
          </p:cNvPr>
          <p:cNvPicPr>
            <a:picLocks noChangeAspect="1"/>
          </p:cNvPicPr>
          <p:nvPr/>
        </p:nvPicPr>
        <p:blipFill>
          <a:blip r:embed="rId2"/>
          <a:stretch>
            <a:fillRect/>
          </a:stretch>
        </p:blipFill>
        <p:spPr>
          <a:xfrm>
            <a:off x="1285875" y="543327"/>
            <a:ext cx="9820618" cy="5524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8F438BE0-4C6D-4C80-A630-3789ED0A2ECD}"/>
              </a:ext>
            </a:extLst>
          </p:cNvPr>
          <p:cNvSpPr/>
          <p:nvPr/>
        </p:nvSpPr>
        <p:spPr>
          <a:xfrm>
            <a:off x="426720" y="150018"/>
            <a:ext cx="345948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Study completed screen</a:t>
            </a:r>
            <a:endParaRPr lang="en-US" dirty="0">
              <a:solidFill>
                <a:schemeClr val="tx1"/>
              </a:solidFill>
            </a:endParaRPr>
          </a:p>
        </p:txBody>
      </p:sp>
    </p:spTree>
    <p:extLst>
      <p:ext uri="{BB962C8B-B14F-4D97-AF65-F5344CB8AC3E}">
        <p14:creationId xmlns:p14="http://schemas.microsoft.com/office/powerpoint/2010/main" val="2691551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4F2F40-4900-4BA6-BA9B-F85770643136}"/>
              </a:ext>
            </a:extLst>
          </p:cNvPr>
          <p:cNvPicPr>
            <a:picLocks noChangeAspect="1"/>
          </p:cNvPicPr>
          <p:nvPr/>
        </p:nvPicPr>
        <p:blipFill rotWithShape="1">
          <a:blip r:embed="rId2"/>
          <a:srcRect l="577" t="42632" r="84766" b="47305"/>
          <a:stretch/>
        </p:blipFill>
        <p:spPr>
          <a:xfrm>
            <a:off x="3533712" y="2598860"/>
            <a:ext cx="4790946" cy="1848412"/>
          </a:xfrm>
          <a:prstGeom prst="rect">
            <a:avLst/>
          </a:prstGeom>
        </p:spPr>
      </p:pic>
      <p:sp>
        <p:nvSpPr>
          <p:cNvPr id="3" name="TextBox 2">
            <a:extLst>
              <a:ext uri="{FF2B5EF4-FFF2-40B4-BE49-F238E27FC236}">
                <a16:creationId xmlns:a16="http://schemas.microsoft.com/office/drawing/2014/main" id="{892DFDD1-3531-4BBD-B563-D2AF65340101}"/>
              </a:ext>
            </a:extLst>
          </p:cNvPr>
          <p:cNvSpPr txBox="1"/>
          <p:nvPr/>
        </p:nvSpPr>
        <p:spPr>
          <a:xfrm>
            <a:off x="4213790" y="1597425"/>
            <a:ext cx="3430789" cy="646331"/>
          </a:xfrm>
          <a:prstGeom prst="rect">
            <a:avLst/>
          </a:prstGeom>
          <a:noFill/>
        </p:spPr>
        <p:txBody>
          <a:bodyPr wrap="square" rtlCol="0">
            <a:spAutoFit/>
          </a:bodyPr>
          <a:lstStyle/>
          <a:p>
            <a:r>
              <a:rPr lang="en-US" dirty="0"/>
              <a:t>Hover over data point with curser to see value</a:t>
            </a:r>
          </a:p>
        </p:txBody>
      </p:sp>
      <p:pic>
        <p:nvPicPr>
          <p:cNvPr id="1026" name="Picture 2" descr="Image result for curser">
            <a:extLst>
              <a:ext uri="{FF2B5EF4-FFF2-40B4-BE49-F238E27FC236}">
                <a16:creationId xmlns:a16="http://schemas.microsoft.com/office/drawing/2014/main" id="{784734F0-D75B-45C6-8939-8C47F8E3CD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629400" y="3765754"/>
            <a:ext cx="491613" cy="49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20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C3B56D-0B12-412F-B73E-A6E03357B12F}"/>
              </a:ext>
            </a:extLst>
          </p:cNvPr>
          <p:cNvPicPr>
            <a:picLocks noChangeAspect="1"/>
          </p:cNvPicPr>
          <p:nvPr/>
        </p:nvPicPr>
        <p:blipFill rotWithShape="1">
          <a:blip r:embed="rId2"/>
          <a:srcRect t="4296" b="45001"/>
          <a:stretch/>
        </p:blipFill>
        <p:spPr>
          <a:xfrm>
            <a:off x="2366044" y="1799303"/>
            <a:ext cx="2894883" cy="4108931"/>
          </a:xfrm>
          <a:prstGeom prst="rect">
            <a:avLst/>
          </a:prstGeom>
        </p:spPr>
      </p:pic>
      <p:pic>
        <p:nvPicPr>
          <p:cNvPr id="3" name="Picture 2">
            <a:extLst>
              <a:ext uri="{FF2B5EF4-FFF2-40B4-BE49-F238E27FC236}">
                <a16:creationId xmlns:a16="http://schemas.microsoft.com/office/drawing/2014/main" id="{0C2C0348-991E-4FC7-93F0-C1F8A9095450}"/>
              </a:ext>
            </a:extLst>
          </p:cNvPr>
          <p:cNvPicPr>
            <a:picLocks noChangeAspect="1"/>
          </p:cNvPicPr>
          <p:nvPr/>
        </p:nvPicPr>
        <p:blipFill rotWithShape="1">
          <a:blip r:embed="rId2"/>
          <a:srcRect t="55554"/>
          <a:stretch/>
        </p:blipFill>
        <p:spPr>
          <a:xfrm>
            <a:off x="5948516" y="1799303"/>
            <a:ext cx="3021167" cy="3758775"/>
          </a:xfrm>
          <a:prstGeom prst="rect">
            <a:avLst/>
          </a:prstGeom>
        </p:spPr>
      </p:pic>
      <p:sp>
        <p:nvSpPr>
          <p:cNvPr id="4" name="TextBox 3">
            <a:extLst>
              <a:ext uri="{FF2B5EF4-FFF2-40B4-BE49-F238E27FC236}">
                <a16:creationId xmlns:a16="http://schemas.microsoft.com/office/drawing/2014/main" id="{6D45D9AF-A959-4A6B-A94D-39731A9D5107}"/>
              </a:ext>
            </a:extLst>
          </p:cNvPr>
          <p:cNvSpPr txBox="1"/>
          <p:nvPr/>
        </p:nvSpPr>
        <p:spPr>
          <a:xfrm>
            <a:off x="1966451" y="408168"/>
            <a:ext cx="8396749" cy="1200329"/>
          </a:xfrm>
          <a:prstGeom prst="rect">
            <a:avLst/>
          </a:prstGeom>
          <a:noFill/>
        </p:spPr>
        <p:txBody>
          <a:bodyPr wrap="square" rtlCol="0">
            <a:spAutoFit/>
          </a:bodyPr>
          <a:lstStyle/>
          <a:p>
            <a:r>
              <a:rPr lang="en-US" dirty="0"/>
              <a:t>Medication charts will follow the same rules as other charts. Data points provided correspond to medication administration. The data field names and data points displayed are based on the information we have access to in our database of de-identified patient cases. Make sense of it the best you can. </a:t>
            </a:r>
          </a:p>
        </p:txBody>
      </p:sp>
      <p:sp>
        <p:nvSpPr>
          <p:cNvPr id="5" name="TextBox 4">
            <a:extLst>
              <a:ext uri="{FF2B5EF4-FFF2-40B4-BE49-F238E27FC236}">
                <a16:creationId xmlns:a16="http://schemas.microsoft.com/office/drawing/2014/main" id="{9061FA57-53D9-4C7C-ACF9-A7F79FF16140}"/>
              </a:ext>
            </a:extLst>
          </p:cNvPr>
          <p:cNvSpPr txBox="1"/>
          <p:nvPr/>
        </p:nvSpPr>
        <p:spPr>
          <a:xfrm>
            <a:off x="9389807" y="2851484"/>
            <a:ext cx="2644878" cy="1200329"/>
          </a:xfrm>
          <a:prstGeom prst="rect">
            <a:avLst/>
          </a:prstGeom>
          <a:noFill/>
        </p:spPr>
        <p:txBody>
          <a:bodyPr wrap="square" rtlCol="0">
            <a:spAutoFit/>
          </a:bodyPr>
          <a:lstStyle/>
          <a:p>
            <a:r>
              <a:rPr lang="en-US" dirty="0"/>
              <a:t>Some charts will display both volume and mass. Hover over the points to see the difference.</a:t>
            </a:r>
          </a:p>
        </p:txBody>
      </p:sp>
      <p:cxnSp>
        <p:nvCxnSpPr>
          <p:cNvPr id="6" name="Straight Arrow Connector 5">
            <a:extLst>
              <a:ext uri="{FF2B5EF4-FFF2-40B4-BE49-F238E27FC236}">
                <a16:creationId xmlns:a16="http://schemas.microsoft.com/office/drawing/2014/main" id="{A353820D-B57C-4DEB-9BEF-C4D6BA6BC18D}"/>
              </a:ext>
            </a:extLst>
          </p:cNvPr>
          <p:cNvCxnSpPr>
            <a:cxnSpLocks/>
            <a:stCxn id="5" idx="1"/>
          </p:cNvCxnSpPr>
          <p:nvPr/>
        </p:nvCxnSpPr>
        <p:spPr>
          <a:xfrm flipH="1" flipV="1">
            <a:off x="8406581" y="3333136"/>
            <a:ext cx="983226" cy="118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5EDC28-38F2-4C8A-B891-9EEF69AC3442}"/>
              </a:ext>
            </a:extLst>
          </p:cNvPr>
          <p:cNvCxnSpPr>
            <a:cxnSpLocks/>
            <a:stCxn id="5" idx="1"/>
          </p:cNvCxnSpPr>
          <p:nvPr/>
        </p:nvCxnSpPr>
        <p:spPr>
          <a:xfrm flipH="1">
            <a:off x="8406581" y="3451649"/>
            <a:ext cx="983226"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EAA2CBE-AAAA-4C42-B814-3D66395C3783}"/>
              </a:ext>
            </a:extLst>
          </p:cNvPr>
          <p:cNvSpPr txBox="1"/>
          <p:nvPr/>
        </p:nvSpPr>
        <p:spPr>
          <a:xfrm>
            <a:off x="9389807" y="1568845"/>
            <a:ext cx="2644878" cy="646331"/>
          </a:xfrm>
          <a:prstGeom prst="rect">
            <a:avLst/>
          </a:prstGeom>
          <a:noFill/>
        </p:spPr>
        <p:txBody>
          <a:bodyPr wrap="square" rtlCol="0">
            <a:spAutoFit/>
          </a:bodyPr>
          <a:lstStyle/>
          <a:p>
            <a:r>
              <a:rPr lang="en-US" dirty="0"/>
              <a:t>Meds are grouped by route</a:t>
            </a:r>
          </a:p>
        </p:txBody>
      </p:sp>
      <p:cxnSp>
        <p:nvCxnSpPr>
          <p:cNvPr id="15" name="Straight Arrow Connector 14">
            <a:extLst>
              <a:ext uri="{FF2B5EF4-FFF2-40B4-BE49-F238E27FC236}">
                <a16:creationId xmlns:a16="http://schemas.microsoft.com/office/drawing/2014/main" id="{CE1AC3EE-7871-48E2-9901-59FFB0896C0A}"/>
              </a:ext>
            </a:extLst>
          </p:cNvPr>
          <p:cNvCxnSpPr>
            <a:cxnSpLocks/>
            <a:stCxn id="14" idx="1"/>
          </p:cNvCxnSpPr>
          <p:nvPr/>
        </p:nvCxnSpPr>
        <p:spPr>
          <a:xfrm flipH="1" flipV="1">
            <a:off x="8969683" y="1883818"/>
            <a:ext cx="420124" cy="81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22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7FED09-6314-4198-91CA-DDF32915B1F8}"/>
              </a:ext>
            </a:extLst>
          </p:cNvPr>
          <p:cNvPicPr>
            <a:picLocks noChangeAspect="1"/>
          </p:cNvPicPr>
          <p:nvPr/>
        </p:nvPicPr>
        <p:blipFill>
          <a:blip r:embed="rId2"/>
          <a:stretch>
            <a:fillRect/>
          </a:stretch>
        </p:blipFill>
        <p:spPr>
          <a:xfrm>
            <a:off x="3850556" y="2549319"/>
            <a:ext cx="4027081" cy="3074731"/>
          </a:xfrm>
          <a:prstGeom prst="rect">
            <a:avLst/>
          </a:prstGeom>
        </p:spPr>
      </p:pic>
      <p:sp>
        <p:nvSpPr>
          <p:cNvPr id="3" name="TextBox 2">
            <a:extLst>
              <a:ext uri="{FF2B5EF4-FFF2-40B4-BE49-F238E27FC236}">
                <a16:creationId xmlns:a16="http://schemas.microsoft.com/office/drawing/2014/main" id="{0ECE8DDE-5046-4840-A7DD-00C19E1F1E3A}"/>
              </a:ext>
            </a:extLst>
          </p:cNvPr>
          <p:cNvSpPr txBox="1"/>
          <p:nvPr/>
        </p:nvSpPr>
        <p:spPr>
          <a:xfrm>
            <a:off x="2349909" y="462116"/>
            <a:ext cx="6715433" cy="1477328"/>
          </a:xfrm>
          <a:prstGeom prst="rect">
            <a:avLst/>
          </a:prstGeom>
          <a:noFill/>
        </p:spPr>
        <p:txBody>
          <a:bodyPr wrap="square" rtlCol="0">
            <a:spAutoFit/>
          </a:bodyPr>
          <a:lstStyle/>
          <a:p>
            <a:r>
              <a:rPr lang="en-US" dirty="0"/>
              <a:t>Intake and output uses a bar chart where there are two bars for each day. A multi-color bar that shows the differed types of measured intake and output and a yellow bar that shows the daily net. Hover over a bar to see the name of that type of i/o and the value of the measurement. </a:t>
            </a:r>
          </a:p>
        </p:txBody>
      </p:sp>
    </p:spTree>
    <p:extLst>
      <p:ext uri="{BB962C8B-B14F-4D97-AF65-F5344CB8AC3E}">
        <p14:creationId xmlns:p14="http://schemas.microsoft.com/office/powerpoint/2010/main" val="1898197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C67DD-550D-49A7-9DE9-C35C0277AD32}"/>
              </a:ext>
            </a:extLst>
          </p:cNvPr>
          <p:cNvPicPr>
            <a:picLocks noChangeAspect="1"/>
          </p:cNvPicPr>
          <p:nvPr/>
        </p:nvPicPr>
        <p:blipFill>
          <a:blip r:embed="rId2"/>
          <a:stretch>
            <a:fillRect/>
          </a:stretch>
        </p:blipFill>
        <p:spPr>
          <a:xfrm>
            <a:off x="1225999" y="464175"/>
            <a:ext cx="9934575" cy="5667375"/>
          </a:xfrm>
          <a:prstGeom prst="rect">
            <a:avLst/>
          </a:prstGeom>
        </p:spPr>
      </p:pic>
      <p:sp>
        <p:nvSpPr>
          <p:cNvPr id="3" name="TextBox 2">
            <a:extLst>
              <a:ext uri="{FF2B5EF4-FFF2-40B4-BE49-F238E27FC236}">
                <a16:creationId xmlns:a16="http://schemas.microsoft.com/office/drawing/2014/main" id="{EFDA1A4C-0A16-4471-B78D-2754291EA72F}"/>
              </a:ext>
            </a:extLst>
          </p:cNvPr>
          <p:cNvSpPr txBox="1"/>
          <p:nvPr/>
        </p:nvSpPr>
        <p:spPr>
          <a:xfrm>
            <a:off x="2507686" y="72699"/>
            <a:ext cx="1633171" cy="338554"/>
          </a:xfrm>
          <a:prstGeom prst="rect">
            <a:avLst/>
          </a:prstGeom>
          <a:solidFill>
            <a:srgbClr val="FFFF00"/>
          </a:solidFill>
          <a:ln>
            <a:solidFill>
              <a:schemeClr val="tx1"/>
            </a:solidFill>
          </a:ln>
        </p:spPr>
        <p:txBody>
          <a:bodyPr wrap="square" rtlCol="0">
            <a:spAutoFit/>
          </a:bodyPr>
          <a:lstStyle/>
          <a:p>
            <a:pPr algn="ctr"/>
            <a:r>
              <a:rPr lang="en-US" sz="1600" dirty="0">
                <a:highlight>
                  <a:srgbClr val="FFFF00"/>
                </a:highlight>
              </a:rPr>
              <a:t>Demographics</a:t>
            </a:r>
            <a:r>
              <a:rPr lang="en-US" sz="1600" dirty="0"/>
              <a:t> </a:t>
            </a:r>
          </a:p>
        </p:txBody>
      </p:sp>
      <p:sp>
        <p:nvSpPr>
          <p:cNvPr id="4" name="TextBox 3">
            <a:extLst>
              <a:ext uri="{FF2B5EF4-FFF2-40B4-BE49-F238E27FC236}">
                <a16:creationId xmlns:a16="http://schemas.microsoft.com/office/drawing/2014/main" id="{6B79878A-3016-4E38-8A7B-4074889D2832}"/>
              </a:ext>
            </a:extLst>
          </p:cNvPr>
          <p:cNvSpPr txBox="1"/>
          <p:nvPr/>
        </p:nvSpPr>
        <p:spPr>
          <a:xfrm>
            <a:off x="7390030" y="45743"/>
            <a:ext cx="3981083" cy="307777"/>
          </a:xfrm>
          <a:prstGeom prst="rect">
            <a:avLst/>
          </a:prstGeom>
          <a:solidFill>
            <a:srgbClr val="CAD5EB"/>
          </a:solidFill>
        </p:spPr>
        <p:txBody>
          <a:bodyPr wrap="square" rtlCol="0">
            <a:spAutoFit/>
          </a:bodyPr>
          <a:lstStyle/>
          <a:p>
            <a:r>
              <a:rPr lang="en-US" sz="1400" dirty="0"/>
              <a:t>Time range currently displayed across all data fields</a:t>
            </a:r>
          </a:p>
        </p:txBody>
      </p:sp>
      <p:sp>
        <p:nvSpPr>
          <p:cNvPr id="14" name="Left Brace 13">
            <a:extLst>
              <a:ext uri="{FF2B5EF4-FFF2-40B4-BE49-F238E27FC236}">
                <a16:creationId xmlns:a16="http://schemas.microsoft.com/office/drawing/2014/main" id="{7068A681-F607-42F9-BA2C-E7859C284132}"/>
              </a:ext>
            </a:extLst>
          </p:cNvPr>
          <p:cNvSpPr/>
          <p:nvPr/>
        </p:nvSpPr>
        <p:spPr>
          <a:xfrm rot="5400000">
            <a:off x="3281261" y="-850488"/>
            <a:ext cx="86023" cy="277553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EB7A1C32-897F-4205-A061-F4AD476CE893}"/>
              </a:ext>
            </a:extLst>
          </p:cNvPr>
          <p:cNvSpPr/>
          <p:nvPr/>
        </p:nvSpPr>
        <p:spPr>
          <a:xfrm>
            <a:off x="1285874" y="1099038"/>
            <a:ext cx="1554041" cy="3719147"/>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ysClr val="windowText" lastClr="000000"/>
                </a:solidFill>
              </a:rPr>
              <a:t>Vitals and vent settings</a:t>
            </a:r>
          </a:p>
        </p:txBody>
      </p:sp>
      <p:sp>
        <p:nvSpPr>
          <p:cNvPr id="16" name="Rectangle 15">
            <a:extLst>
              <a:ext uri="{FF2B5EF4-FFF2-40B4-BE49-F238E27FC236}">
                <a16:creationId xmlns:a16="http://schemas.microsoft.com/office/drawing/2014/main" id="{C9541DA1-3DC7-4D3B-80FB-84F3C059B9A7}"/>
              </a:ext>
            </a:extLst>
          </p:cNvPr>
          <p:cNvSpPr/>
          <p:nvPr/>
        </p:nvSpPr>
        <p:spPr>
          <a:xfrm>
            <a:off x="1285874" y="4992677"/>
            <a:ext cx="1554041" cy="821970"/>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ysClr val="windowText" lastClr="000000"/>
                </a:solidFill>
              </a:rPr>
              <a:t>Intake/output</a:t>
            </a:r>
          </a:p>
        </p:txBody>
      </p:sp>
      <p:sp>
        <p:nvSpPr>
          <p:cNvPr id="17" name="Rectangle 16">
            <a:extLst>
              <a:ext uri="{FF2B5EF4-FFF2-40B4-BE49-F238E27FC236}">
                <a16:creationId xmlns:a16="http://schemas.microsoft.com/office/drawing/2014/main" id="{5928F235-23A4-46AB-8FB3-76887AEA2E42}"/>
              </a:ext>
            </a:extLst>
          </p:cNvPr>
          <p:cNvSpPr/>
          <p:nvPr/>
        </p:nvSpPr>
        <p:spPr>
          <a:xfrm>
            <a:off x="2932967" y="1099037"/>
            <a:ext cx="1471979" cy="4715609"/>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ysClr val="windowText" lastClr="000000"/>
                </a:solidFill>
              </a:rPr>
              <a:t>Medications</a:t>
            </a:r>
          </a:p>
          <a:p>
            <a:pPr algn="ctr"/>
            <a:r>
              <a:rPr lang="en-US" dirty="0">
                <a:solidFill>
                  <a:sysClr val="windowText" lastClr="000000"/>
                </a:solidFill>
              </a:rPr>
              <a:t>(grouped </a:t>
            </a:r>
          </a:p>
          <a:p>
            <a:pPr algn="ctr"/>
            <a:r>
              <a:rPr lang="en-US" dirty="0">
                <a:solidFill>
                  <a:sysClr val="windowText" lastClr="000000"/>
                </a:solidFill>
              </a:rPr>
              <a:t>by route)</a:t>
            </a:r>
          </a:p>
        </p:txBody>
      </p:sp>
      <p:sp>
        <p:nvSpPr>
          <p:cNvPr id="18" name="Rectangle 17">
            <a:extLst>
              <a:ext uri="{FF2B5EF4-FFF2-40B4-BE49-F238E27FC236}">
                <a16:creationId xmlns:a16="http://schemas.microsoft.com/office/drawing/2014/main" id="{4F71F971-AD52-4569-A8F2-B117783D872B}"/>
              </a:ext>
            </a:extLst>
          </p:cNvPr>
          <p:cNvSpPr/>
          <p:nvPr/>
        </p:nvSpPr>
        <p:spPr>
          <a:xfrm>
            <a:off x="4580060" y="1099037"/>
            <a:ext cx="3095625" cy="4715609"/>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ysClr val="windowText" lastClr="000000"/>
                </a:solidFill>
              </a:rPr>
              <a:t>Laboratory test results</a:t>
            </a:r>
          </a:p>
          <a:p>
            <a:pPr algn="ctr"/>
            <a:r>
              <a:rPr lang="en-US" dirty="0">
                <a:solidFill>
                  <a:sysClr val="windowText" lastClr="000000"/>
                </a:solidFill>
              </a:rPr>
              <a:t>(grouped by type)</a:t>
            </a:r>
          </a:p>
        </p:txBody>
      </p:sp>
      <p:sp>
        <p:nvSpPr>
          <p:cNvPr id="19" name="Rectangle 18">
            <a:extLst>
              <a:ext uri="{FF2B5EF4-FFF2-40B4-BE49-F238E27FC236}">
                <a16:creationId xmlns:a16="http://schemas.microsoft.com/office/drawing/2014/main" id="{CF30EEA6-10F3-4C3E-95E7-A3AABB870251}"/>
              </a:ext>
            </a:extLst>
          </p:cNvPr>
          <p:cNvSpPr/>
          <p:nvPr/>
        </p:nvSpPr>
        <p:spPr>
          <a:xfrm>
            <a:off x="7895125" y="1002323"/>
            <a:ext cx="3095625" cy="3622432"/>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ysClr val="windowText" lastClr="000000"/>
                </a:solidFill>
              </a:rPr>
              <a:t>Free text data: </a:t>
            </a:r>
          </a:p>
          <a:p>
            <a:pPr algn="ctr"/>
            <a:r>
              <a:rPr lang="en-US" dirty="0">
                <a:solidFill>
                  <a:sysClr val="windowText" lastClr="000000"/>
                </a:solidFill>
              </a:rPr>
              <a:t>Notes, reports, &amp; procedures</a:t>
            </a:r>
          </a:p>
          <a:p>
            <a:pPr algn="ctr"/>
            <a:r>
              <a:rPr lang="en-US" dirty="0">
                <a:solidFill>
                  <a:sysClr val="windowText" lastClr="000000"/>
                </a:solidFill>
              </a:rPr>
              <a:t>(grouped by tabs) </a:t>
            </a:r>
          </a:p>
        </p:txBody>
      </p:sp>
      <p:sp>
        <p:nvSpPr>
          <p:cNvPr id="20" name="Rectangle 19">
            <a:extLst>
              <a:ext uri="{FF2B5EF4-FFF2-40B4-BE49-F238E27FC236}">
                <a16:creationId xmlns:a16="http://schemas.microsoft.com/office/drawing/2014/main" id="{992988FF-508C-4DD9-962B-A1818082A81D}"/>
              </a:ext>
            </a:extLst>
          </p:cNvPr>
          <p:cNvSpPr/>
          <p:nvPr/>
        </p:nvSpPr>
        <p:spPr>
          <a:xfrm>
            <a:off x="7918572" y="4695091"/>
            <a:ext cx="3095625" cy="1372333"/>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ysClr val="windowText" lastClr="000000"/>
                </a:solidFill>
              </a:rPr>
              <a:t>Your tasks and navigation</a:t>
            </a:r>
          </a:p>
        </p:txBody>
      </p:sp>
      <p:sp>
        <p:nvSpPr>
          <p:cNvPr id="22" name="Left Brace 21">
            <a:extLst>
              <a:ext uri="{FF2B5EF4-FFF2-40B4-BE49-F238E27FC236}">
                <a16:creationId xmlns:a16="http://schemas.microsoft.com/office/drawing/2014/main" id="{36AEFF69-18E8-47D8-BB75-C103EEA1FAF5}"/>
              </a:ext>
            </a:extLst>
          </p:cNvPr>
          <p:cNvSpPr/>
          <p:nvPr/>
        </p:nvSpPr>
        <p:spPr>
          <a:xfrm rot="5400000">
            <a:off x="8421318" y="-418066"/>
            <a:ext cx="152893" cy="180242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C1C40854-4F3B-4BE2-B3F0-5EB270552E79}"/>
              </a:ext>
            </a:extLst>
          </p:cNvPr>
          <p:cNvSpPr/>
          <p:nvPr/>
        </p:nvSpPr>
        <p:spPr>
          <a:xfrm rot="5400000">
            <a:off x="10491734" y="37129"/>
            <a:ext cx="143714" cy="90121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2CF13270-E91A-40D2-9EF0-1A592F04099A}"/>
              </a:ext>
            </a:extLst>
          </p:cNvPr>
          <p:cNvSpPr txBox="1"/>
          <p:nvPr/>
        </p:nvSpPr>
        <p:spPr>
          <a:xfrm>
            <a:off x="6299688" y="1903450"/>
            <a:ext cx="2593730" cy="307777"/>
          </a:xfrm>
          <a:prstGeom prst="rect">
            <a:avLst/>
          </a:prstGeom>
          <a:solidFill>
            <a:srgbClr val="FFFF00"/>
          </a:solidFill>
          <a:ln>
            <a:solidFill>
              <a:schemeClr val="tx1"/>
            </a:solidFill>
          </a:ln>
        </p:spPr>
        <p:txBody>
          <a:bodyPr wrap="square" rtlCol="0">
            <a:spAutoFit/>
          </a:bodyPr>
          <a:lstStyle/>
          <a:p>
            <a:r>
              <a:rPr lang="en-US" sz="1400" dirty="0"/>
              <a:t>Slide to change displayed range</a:t>
            </a:r>
          </a:p>
        </p:txBody>
      </p:sp>
      <p:cxnSp>
        <p:nvCxnSpPr>
          <p:cNvPr id="26" name="Straight Arrow Connector 25">
            <a:extLst>
              <a:ext uri="{FF2B5EF4-FFF2-40B4-BE49-F238E27FC236}">
                <a16:creationId xmlns:a16="http://schemas.microsoft.com/office/drawing/2014/main" id="{86E0A407-70C3-453B-BFEF-87DE2881A629}"/>
              </a:ext>
            </a:extLst>
          </p:cNvPr>
          <p:cNvCxnSpPr>
            <a:cxnSpLocks/>
            <a:stCxn id="25" idx="0"/>
          </p:cNvCxnSpPr>
          <p:nvPr/>
        </p:nvCxnSpPr>
        <p:spPr>
          <a:xfrm flipV="1">
            <a:off x="7596553" y="798197"/>
            <a:ext cx="0" cy="1105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4DF658-0692-40DB-979B-8B77C3A7B6FA}"/>
              </a:ext>
            </a:extLst>
          </p:cNvPr>
          <p:cNvSpPr txBox="1"/>
          <p:nvPr/>
        </p:nvSpPr>
        <p:spPr>
          <a:xfrm>
            <a:off x="6234477" y="1131723"/>
            <a:ext cx="1284778" cy="307777"/>
          </a:xfrm>
          <a:prstGeom prst="rect">
            <a:avLst/>
          </a:prstGeom>
          <a:solidFill>
            <a:srgbClr val="FFFF00"/>
          </a:solidFill>
          <a:ln>
            <a:solidFill>
              <a:schemeClr val="tx1"/>
            </a:solidFill>
          </a:ln>
        </p:spPr>
        <p:txBody>
          <a:bodyPr wrap="square" rtlCol="0">
            <a:spAutoFit/>
          </a:bodyPr>
          <a:lstStyle/>
          <a:p>
            <a:r>
              <a:rPr lang="en-US" sz="1400" dirty="0">
                <a:highlight>
                  <a:srgbClr val="FFFF00"/>
                </a:highlight>
              </a:rPr>
              <a:t>ICU Admission</a:t>
            </a:r>
            <a:endParaRPr lang="en-US" sz="1400" dirty="0"/>
          </a:p>
        </p:txBody>
      </p:sp>
      <p:cxnSp>
        <p:nvCxnSpPr>
          <p:cNvPr id="27" name="Straight Arrow Connector 26">
            <a:extLst>
              <a:ext uri="{FF2B5EF4-FFF2-40B4-BE49-F238E27FC236}">
                <a16:creationId xmlns:a16="http://schemas.microsoft.com/office/drawing/2014/main" id="{11E178D1-BFF9-4D90-94A6-EE1DA54905F2}"/>
              </a:ext>
            </a:extLst>
          </p:cNvPr>
          <p:cNvCxnSpPr>
            <a:cxnSpLocks/>
          </p:cNvCxnSpPr>
          <p:nvPr/>
        </p:nvCxnSpPr>
        <p:spPr>
          <a:xfrm flipV="1">
            <a:off x="6923298" y="795934"/>
            <a:ext cx="0" cy="3311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F4F48B-E7D0-474C-8D46-81E560792E32}"/>
              </a:ext>
            </a:extLst>
          </p:cNvPr>
          <p:cNvCxnSpPr>
            <a:cxnSpLocks/>
            <a:stCxn id="29" idx="0"/>
          </p:cNvCxnSpPr>
          <p:nvPr/>
        </p:nvCxnSpPr>
        <p:spPr>
          <a:xfrm flipV="1">
            <a:off x="9380572" y="800768"/>
            <a:ext cx="0" cy="3592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53F8F1-E2AC-48EF-A51A-FCE30F268458}"/>
              </a:ext>
            </a:extLst>
          </p:cNvPr>
          <p:cNvSpPr txBox="1"/>
          <p:nvPr/>
        </p:nvSpPr>
        <p:spPr>
          <a:xfrm>
            <a:off x="8619854" y="1159990"/>
            <a:ext cx="1521436" cy="307777"/>
          </a:xfrm>
          <a:prstGeom prst="rect">
            <a:avLst/>
          </a:prstGeom>
          <a:solidFill>
            <a:srgbClr val="FFFF00"/>
          </a:solidFill>
          <a:ln>
            <a:solidFill>
              <a:schemeClr val="tx1"/>
            </a:solidFill>
          </a:ln>
        </p:spPr>
        <p:txBody>
          <a:bodyPr wrap="square" rtlCol="0">
            <a:spAutoFit/>
          </a:bodyPr>
          <a:lstStyle/>
          <a:p>
            <a:pPr algn="ctr"/>
            <a:r>
              <a:rPr lang="en-US" sz="1400" dirty="0">
                <a:highlight>
                  <a:srgbClr val="FFFF00"/>
                </a:highlight>
              </a:rPr>
              <a:t>Current time</a:t>
            </a:r>
            <a:endParaRPr lang="en-US" sz="1400" dirty="0"/>
          </a:p>
        </p:txBody>
      </p:sp>
    </p:spTree>
    <p:extLst>
      <p:ext uri="{BB962C8B-B14F-4D97-AF65-F5344CB8AC3E}">
        <p14:creationId xmlns:p14="http://schemas.microsoft.com/office/powerpoint/2010/main" val="1645432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6D0BB4-AAEB-4675-9C1C-3CEB25AC2BD6}"/>
              </a:ext>
            </a:extLst>
          </p:cNvPr>
          <p:cNvPicPr>
            <a:picLocks noChangeAspect="1"/>
          </p:cNvPicPr>
          <p:nvPr/>
        </p:nvPicPr>
        <p:blipFill>
          <a:blip r:embed="rId2"/>
          <a:stretch>
            <a:fillRect/>
          </a:stretch>
        </p:blipFill>
        <p:spPr>
          <a:xfrm>
            <a:off x="1252922" y="474907"/>
            <a:ext cx="9963150" cy="5667375"/>
          </a:xfrm>
          <a:prstGeom prst="rect">
            <a:avLst/>
          </a:prstGeom>
        </p:spPr>
      </p:pic>
      <p:sp>
        <p:nvSpPr>
          <p:cNvPr id="19" name="Rectangle 18">
            <a:extLst>
              <a:ext uri="{FF2B5EF4-FFF2-40B4-BE49-F238E27FC236}">
                <a16:creationId xmlns:a16="http://schemas.microsoft.com/office/drawing/2014/main" id="{CF30EEA6-10F3-4C3E-95E7-A3AABB870251}"/>
              </a:ext>
            </a:extLst>
          </p:cNvPr>
          <p:cNvSpPr/>
          <p:nvPr/>
        </p:nvSpPr>
        <p:spPr>
          <a:xfrm>
            <a:off x="7895125" y="1002323"/>
            <a:ext cx="3095625" cy="3622432"/>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ysClr val="windowText" lastClr="000000"/>
                </a:solidFill>
              </a:rPr>
              <a:t>Free text data: </a:t>
            </a:r>
          </a:p>
          <a:p>
            <a:pPr algn="ctr"/>
            <a:r>
              <a:rPr lang="en-US" dirty="0">
                <a:solidFill>
                  <a:sysClr val="windowText" lastClr="000000"/>
                </a:solidFill>
              </a:rPr>
              <a:t>Notes, reports, &amp; procedures</a:t>
            </a:r>
          </a:p>
          <a:p>
            <a:pPr algn="ctr"/>
            <a:r>
              <a:rPr lang="en-US" dirty="0">
                <a:solidFill>
                  <a:sysClr val="windowText" lastClr="000000"/>
                </a:solidFill>
              </a:rPr>
              <a:t>(grouped by tabs) </a:t>
            </a:r>
          </a:p>
        </p:txBody>
      </p:sp>
      <p:sp>
        <p:nvSpPr>
          <p:cNvPr id="20" name="Rectangle 19">
            <a:extLst>
              <a:ext uri="{FF2B5EF4-FFF2-40B4-BE49-F238E27FC236}">
                <a16:creationId xmlns:a16="http://schemas.microsoft.com/office/drawing/2014/main" id="{992988FF-508C-4DD9-962B-A1818082A81D}"/>
              </a:ext>
            </a:extLst>
          </p:cNvPr>
          <p:cNvSpPr/>
          <p:nvPr/>
        </p:nvSpPr>
        <p:spPr>
          <a:xfrm>
            <a:off x="7918572" y="4695091"/>
            <a:ext cx="3095625" cy="1372333"/>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ysClr val="windowText" lastClr="000000"/>
                </a:solidFill>
              </a:rPr>
              <a:t>Your tasks and navigation</a:t>
            </a:r>
          </a:p>
        </p:txBody>
      </p:sp>
      <p:sp>
        <p:nvSpPr>
          <p:cNvPr id="21" name="TextBox 20">
            <a:extLst>
              <a:ext uri="{FF2B5EF4-FFF2-40B4-BE49-F238E27FC236}">
                <a16:creationId xmlns:a16="http://schemas.microsoft.com/office/drawing/2014/main" id="{E89EB225-963A-4D34-AB8A-64E43637C91D}"/>
              </a:ext>
            </a:extLst>
          </p:cNvPr>
          <p:cNvSpPr txBox="1"/>
          <p:nvPr/>
        </p:nvSpPr>
        <p:spPr>
          <a:xfrm>
            <a:off x="3639648" y="6336153"/>
            <a:ext cx="1591775" cy="307777"/>
          </a:xfrm>
          <a:prstGeom prst="rect">
            <a:avLst/>
          </a:prstGeom>
          <a:solidFill>
            <a:srgbClr val="FFFF00"/>
          </a:solidFill>
        </p:spPr>
        <p:txBody>
          <a:bodyPr wrap="square" rtlCol="0">
            <a:spAutoFit/>
          </a:bodyPr>
          <a:lstStyle/>
          <a:p>
            <a:r>
              <a:rPr lang="en-US" sz="1400" dirty="0"/>
              <a:t>Each section scrolls</a:t>
            </a:r>
          </a:p>
        </p:txBody>
      </p:sp>
      <p:cxnSp>
        <p:nvCxnSpPr>
          <p:cNvPr id="23" name="Straight Arrow Connector 22">
            <a:extLst>
              <a:ext uri="{FF2B5EF4-FFF2-40B4-BE49-F238E27FC236}">
                <a16:creationId xmlns:a16="http://schemas.microsoft.com/office/drawing/2014/main" id="{1AF88B47-C5BD-4355-ACC1-EFFC6416829C}"/>
              </a:ext>
            </a:extLst>
          </p:cNvPr>
          <p:cNvCxnSpPr>
            <a:cxnSpLocks/>
            <a:stCxn id="21" idx="1"/>
          </p:cNvCxnSpPr>
          <p:nvPr/>
        </p:nvCxnSpPr>
        <p:spPr>
          <a:xfrm flipH="1" flipV="1">
            <a:off x="2883878" y="3499338"/>
            <a:ext cx="755770" cy="29907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75F94BF-232F-4849-AD11-9E43D237ED62}"/>
              </a:ext>
            </a:extLst>
          </p:cNvPr>
          <p:cNvCxnSpPr>
            <a:cxnSpLocks/>
            <a:stCxn id="21" idx="1"/>
          </p:cNvCxnSpPr>
          <p:nvPr/>
        </p:nvCxnSpPr>
        <p:spPr>
          <a:xfrm flipV="1">
            <a:off x="3639648" y="3966590"/>
            <a:ext cx="862014" cy="2523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143995-EA2F-4E5C-B39A-368B914965F1}"/>
              </a:ext>
            </a:extLst>
          </p:cNvPr>
          <p:cNvCxnSpPr>
            <a:cxnSpLocks/>
          </p:cNvCxnSpPr>
          <p:nvPr/>
        </p:nvCxnSpPr>
        <p:spPr>
          <a:xfrm flipV="1">
            <a:off x="3639648" y="2690446"/>
            <a:ext cx="4097583" cy="37995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62A1E20-152A-4E4F-81F6-3CEB350DE3CE}"/>
              </a:ext>
            </a:extLst>
          </p:cNvPr>
          <p:cNvSpPr txBox="1"/>
          <p:nvPr/>
        </p:nvSpPr>
        <p:spPr>
          <a:xfrm>
            <a:off x="187203" y="2813539"/>
            <a:ext cx="1421792" cy="738664"/>
          </a:xfrm>
          <a:prstGeom prst="rect">
            <a:avLst/>
          </a:prstGeom>
          <a:solidFill>
            <a:srgbClr val="FFFF00"/>
          </a:solidFill>
        </p:spPr>
        <p:txBody>
          <a:bodyPr wrap="square" rtlCol="0">
            <a:spAutoFit/>
          </a:bodyPr>
          <a:lstStyle/>
          <a:p>
            <a:r>
              <a:rPr lang="en-US" sz="1400" dirty="0"/>
              <a:t>Time axis on top and bottom of each column</a:t>
            </a:r>
          </a:p>
        </p:txBody>
      </p:sp>
      <p:cxnSp>
        <p:nvCxnSpPr>
          <p:cNvPr id="30" name="Straight Arrow Connector 29">
            <a:extLst>
              <a:ext uri="{FF2B5EF4-FFF2-40B4-BE49-F238E27FC236}">
                <a16:creationId xmlns:a16="http://schemas.microsoft.com/office/drawing/2014/main" id="{85637563-E587-4874-9CEF-519639E6A29A}"/>
              </a:ext>
            </a:extLst>
          </p:cNvPr>
          <p:cNvCxnSpPr>
            <a:cxnSpLocks/>
            <a:stCxn id="29" idx="0"/>
          </p:cNvCxnSpPr>
          <p:nvPr/>
        </p:nvCxnSpPr>
        <p:spPr>
          <a:xfrm flipV="1">
            <a:off x="898099" y="940449"/>
            <a:ext cx="431007" cy="18730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F96DADA-3472-46DB-86FF-776C8F8F65A3}"/>
              </a:ext>
            </a:extLst>
          </p:cNvPr>
          <p:cNvCxnSpPr>
            <a:cxnSpLocks/>
            <a:stCxn id="29" idx="2"/>
          </p:cNvCxnSpPr>
          <p:nvPr/>
        </p:nvCxnSpPr>
        <p:spPr>
          <a:xfrm>
            <a:off x="898099" y="3552203"/>
            <a:ext cx="387775" cy="23913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A31E0C1-FB03-4974-9F6D-AAC800CF8307}"/>
              </a:ext>
            </a:extLst>
          </p:cNvPr>
          <p:cNvSpPr txBox="1"/>
          <p:nvPr/>
        </p:nvSpPr>
        <p:spPr>
          <a:xfrm>
            <a:off x="7390030" y="45743"/>
            <a:ext cx="3981083" cy="307777"/>
          </a:xfrm>
          <a:prstGeom prst="rect">
            <a:avLst/>
          </a:prstGeom>
          <a:solidFill>
            <a:srgbClr val="CAD5EB"/>
          </a:solidFill>
        </p:spPr>
        <p:txBody>
          <a:bodyPr wrap="square" rtlCol="0">
            <a:spAutoFit/>
          </a:bodyPr>
          <a:lstStyle/>
          <a:p>
            <a:r>
              <a:rPr lang="en-US" sz="1400" dirty="0"/>
              <a:t>Time range currently displayed across all data fields</a:t>
            </a:r>
          </a:p>
        </p:txBody>
      </p:sp>
      <p:sp>
        <p:nvSpPr>
          <p:cNvPr id="26" name="Left Brace 25">
            <a:extLst>
              <a:ext uri="{FF2B5EF4-FFF2-40B4-BE49-F238E27FC236}">
                <a16:creationId xmlns:a16="http://schemas.microsoft.com/office/drawing/2014/main" id="{F61FC1F9-0605-4CA0-B365-CB0787EB0CE1}"/>
              </a:ext>
            </a:extLst>
          </p:cNvPr>
          <p:cNvSpPr/>
          <p:nvPr/>
        </p:nvSpPr>
        <p:spPr>
          <a:xfrm rot="5400000">
            <a:off x="8421318" y="-418066"/>
            <a:ext cx="152893" cy="180242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B1EE9DB1-C834-4BDE-B38F-15A905C25A95}"/>
              </a:ext>
            </a:extLst>
          </p:cNvPr>
          <p:cNvSpPr/>
          <p:nvPr/>
        </p:nvSpPr>
        <p:spPr>
          <a:xfrm rot="5400000">
            <a:off x="10491734" y="37129"/>
            <a:ext cx="143714" cy="90121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01244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TotalTime>
  <Words>1206</Words>
  <Application>Microsoft Office PowerPoint</Application>
  <PresentationFormat>Widescreen</PresentationFormat>
  <Paragraphs>139</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Interface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Andrew Joseph</dc:creator>
  <cp:lastModifiedBy>King, Andrew Joseph</cp:lastModifiedBy>
  <cp:revision>79</cp:revision>
  <dcterms:created xsi:type="dcterms:W3CDTF">2018-01-23T03:56:25Z</dcterms:created>
  <dcterms:modified xsi:type="dcterms:W3CDTF">2019-02-01T20:27:40Z</dcterms:modified>
</cp:coreProperties>
</file>